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86" r:id="rId2"/>
    <p:sldId id="259" r:id="rId3"/>
    <p:sldId id="277" r:id="rId4"/>
    <p:sldId id="287" r:id="rId5"/>
    <p:sldId id="262" r:id="rId6"/>
    <p:sldId id="290" r:id="rId7"/>
    <p:sldId id="264" r:id="rId8"/>
    <p:sldId id="268" r:id="rId9"/>
    <p:sldId id="257" r:id="rId10"/>
    <p:sldId id="311" r:id="rId11"/>
    <p:sldId id="293" r:id="rId12"/>
    <p:sldId id="294" r:id="rId13"/>
    <p:sldId id="297" r:id="rId14"/>
    <p:sldId id="295" r:id="rId15"/>
    <p:sldId id="296" r:id="rId16"/>
    <p:sldId id="258" r:id="rId17"/>
    <p:sldId id="325" r:id="rId18"/>
    <p:sldId id="288" r:id="rId19"/>
    <p:sldId id="269" r:id="rId20"/>
    <p:sldId id="298" r:id="rId21"/>
    <p:sldId id="299" r:id="rId22"/>
    <p:sldId id="314" r:id="rId23"/>
    <p:sldId id="323" r:id="rId24"/>
    <p:sldId id="301" r:id="rId25"/>
    <p:sldId id="302" r:id="rId26"/>
    <p:sldId id="303" r:id="rId27"/>
    <p:sldId id="304" r:id="rId28"/>
    <p:sldId id="305" r:id="rId29"/>
    <p:sldId id="306" r:id="rId30"/>
    <p:sldId id="308" r:id="rId31"/>
    <p:sldId id="318" r:id="rId32"/>
    <p:sldId id="317" r:id="rId33"/>
    <p:sldId id="319" r:id="rId34"/>
    <p:sldId id="320" r:id="rId35"/>
    <p:sldId id="321" r:id="rId36"/>
    <p:sldId id="326" r:id="rId37"/>
    <p:sldId id="263" r:id="rId3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4A5242"/>
    <a:srgbClr val="51526B"/>
    <a:srgbClr val="969696"/>
    <a:srgbClr val="505078"/>
    <a:srgbClr val="666699"/>
    <a:srgbClr val="FFCC66"/>
    <a:srgbClr val="63705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396" y="65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2299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17BD266C-DF8A-4B74-BC15-870099AFB9AD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595C93B4-9E48-493B-A5B9-6D59BC048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5D148-9BD6-4D7A-A68F-819556BE76A3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2E25-01D2-4A3C-A35F-F8A065B8A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0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Description  - describe</a:t>
            </a:r>
            <a:r>
              <a:rPr lang="en-US" baseline="0" dirty="0"/>
              <a:t> the location compared to known roads and describe the Sectors we are working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38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 baseline="0" dirty="0"/>
              <a:t> are some examples of  Site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2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24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28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32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90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56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7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7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FCC6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4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5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3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292100" y="2220913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pPr eaLnBrk="1" fontAlgn="auto" hangingPunct="1">
              <a:lnSpc>
                <a:spcPts val="3340"/>
              </a:lnSpc>
              <a:spcAft>
                <a:spcPts val="0"/>
              </a:spcAft>
              <a:defRPr/>
            </a:pPr>
            <a:endParaRPr lang="en-US" sz="3200" b="1" spc="-100" dirty="0">
              <a:solidFill>
                <a:srgbClr val="00608C"/>
              </a:solidFill>
              <a:latin typeface="Helvetica"/>
              <a:ea typeface="+mj-ea"/>
              <a:cs typeface="Helvetica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19125"/>
            <a:ext cx="9144000" cy="0"/>
          </a:xfrm>
          <a:prstGeom prst="line">
            <a:avLst/>
          </a:prstGeom>
          <a:ln w="12700" cmpd="sng">
            <a:solidFill>
              <a:srgbClr val="E86D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2220930"/>
            <a:ext cx="7555832" cy="3627771"/>
          </a:xfrm>
        </p:spPr>
        <p:txBody>
          <a:bodyPr rIns="0" bIns="0">
            <a:noAutofit/>
          </a:bodyPr>
          <a:lstStyle>
            <a:lvl1pPr marL="256032" indent="-256032">
              <a:spcBef>
                <a:spcPts val="1000"/>
              </a:spcBef>
              <a:spcAft>
                <a:spcPts val="1000"/>
              </a:spcAft>
              <a:defRPr sz="2500">
                <a:solidFill>
                  <a:srgbClr val="595959"/>
                </a:solidFill>
              </a:defRPr>
            </a:lvl1pPr>
            <a:lvl2pPr>
              <a:spcBef>
                <a:spcPts val="1000"/>
              </a:spcBef>
              <a:spcAft>
                <a:spcPts val="1000"/>
              </a:spcAft>
              <a:defRPr sz="2100">
                <a:solidFill>
                  <a:srgbClr val="595959"/>
                </a:solidFill>
              </a:defRPr>
            </a:lvl2pPr>
            <a:lvl3pPr>
              <a:spcBef>
                <a:spcPts val="1000"/>
              </a:spcBef>
              <a:spcAft>
                <a:spcPts val="1000"/>
              </a:spcAft>
              <a:defRPr sz="1800">
                <a:solidFill>
                  <a:srgbClr val="595959"/>
                </a:solidFill>
              </a:defRPr>
            </a:lvl3pPr>
            <a:lvl4pPr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95959"/>
                </a:solidFill>
              </a:defRPr>
            </a:lvl4pPr>
            <a:lvl5pPr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71450" y="244720"/>
            <a:ext cx="8350250" cy="446597"/>
          </a:xfrm>
        </p:spPr>
        <p:txBody>
          <a:bodyPr/>
          <a:lstStyle>
            <a:lvl1pPr>
              <a:buNone/>
              <a:defRPr sz="1200" b="1">
                <a:solidFill>
                  <a:srgbClr val="A56E5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318677" y="1128473"/>
            <a:ext cx="5546725" cy="933240"/>
          </a:xfrm>
        </p:spPr>
        <p:txBody>
          <a:bodyPr/>
          <a:lstStyle>
            <a:lvl1pPr marL="0" indent="0">
              <a:lnSpc>
                <a:spcPts val="3340"/>
              </a:lnSpc>
              <a:spcBef>
                <a:spcPts val="0"/>
              </a:spcBef>
              <a:buNone/>
              <a:defRPr b="1" i="0" baseline="0">
                <a:solidFill>
                  <a:srgbClr val="5A4D3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081C-6A02-4E21-B0C5-3EF67C253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36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66"/>
            <a:ext cx="8229600" cy="685800"/>
          </a:xfrm>
        </p:spPr>
        <p:txBody>
          <a:bodyPr/>
          <a:lstStyle>
            <a:lvl1pPr algn="ctr">
              <a:defRPr cap="all" baseline="0"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2345"/>
            <a:ext cx="7886700" cy="5257800"/>
          </a:xfrm>
        </p:spPr>
        <p:txBody>
          <a:bodyPr/>
          <a:lstStyle>
            <a:lvl1pPr algn="just">
              <a:spcAft>
                <a:spcPts val="400"/>
              </a:spcAft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9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02632"/>
            <a:ext cx="7886700" cy="2852737"/>
          </a:xfrm>
        </p:spPr>
        <p:txBody>
          <a:bodyPr anchor="ctr"/>
          <a:lstStyle>
            <a:lvl1pPr algn="ctr">
              <a:defRPr sz="4500" i="1"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3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7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5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3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9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97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CC6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FFCC6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FFCC66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FFCC66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CC66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CC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cid:0925dd9d-45ea-42e3-9110-5e7c3fb01693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683708"/>
            <a:ext cx="6858000" cy="1690872"/>
          </a:xfrm>
        </p:spPr>
        <p:txBody>
          <a:bodyPr>
            <a:normAutofit fontScale="90000"/>
          </a:bodyPr>
          <a:lstStyle/>
          <a:p>
            <a:r>
              <a:rPr lang="en-US" b="1" cap="all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Vista Park Remediation project </a:t>
            </a:r>
            <a:br>
              <a:rPr lang="en-US" b="1" cap="all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b="1" cap="all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FOURTH</a:t>
            </a:r>
            <a:r>
              <a:rPr lang="en-US" b="1" cap="all" dirty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update meeting</a:t>
            </a:r>
            <a:endParaRPr lang="en-US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468169"/>
            <a:ext cx="6858000" cy="494103"/>
          </a:xfrm>
        </p:spPr>
        <p:txBody>
          <a:bodyPr>
            <a:noAutofit/>
          </a:bodyPr>
          <a:lstStyle/>
          <a:p>
            <a:r>
              <a:rPr lang="en-US" sz="3000" b="1" cap="all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OCTOBER 8, 2019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2120" y="2079546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/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462280" y="4450319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82198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66"/>
            <a:ext cx="8229600" cy="914400"/>
          </a:xfrm>
        </p:spPr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9649"/>
          <a:stretch/>
        </p:blipFill>
        <p:spPr>
          <a:xfrm>
            <a:off x="653796" y="1205459"/>
            <a:ext cx="7836408" cy="5257800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C78792-2557-495D-AD4C-EC1CAD4B51EE}"/>
              </a:ext>
            </a:extLst>
          </p:cNvPr>
          <p:cNvGrpSpPr/>
          <p:nvPr/>
        </p:nvGrpSpPr>
        <p:grpSpPr>
          <a:xfrm>
            <a:off x="3015943" y="2062886"/>
            <a:ext cx="3800247" cy="3789441"/>
            <a:chOff x="3015943" y="2062886"/>
            <a:chExt cx="3800247" cy="378944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F25D5E-C739-4152-8517-668B00D44355}"/>
                </a:ext>
              </a:extLst>
            </p:cNvPr>
            <p:cNvSpPr/>
            <p:nvPr/>
          </p:nvSpPr>
          <p:spPr>
            <a:xfrm>
              <a:off x="3015943" y="2066711"/>
              <a:ext cx="2542032" cy="2622499"/>
            </a:xfrm>
            <a:custGeom>
              <a:avLst/>
              <a:gdLst>
                <a:gd name="connsiteX0" fmla="*/ 0 w 2542032"/>
                <a:gd name="connsiteY0" fmla="*/ 2618842 h 2622499"/>
                <a:gd name="connsiteX1" fmla="*/ 3658 w 2542032"/>
                <a:gd name="connsiteY1" fmla="*/ 3658 h 2622499"/>
                <a:gd name="connsiteX2" fmla="*/ 2542032 w 2542032"/>
                <a:gd name="connsiteY2" fmla="*/ 0 h 2622499"/>
                <a:gd name="connsiteX3" fmla="*/ 2538374 w 2542032"/>
                <a:gd name="connsiteY3" fmla="*/ 149962 h 2622499"/>
                <a:gd name="connsiteX4" fmla="*/ 2015338 w 2542032"/>
                <a:gd name="connsiteY4" fmla="*/ 146304 h 2622499"/>
                <a:gd name="connsiteX5" fmla="*/ 2008022 w 2542032"/>
                <a:gd name="connsiteY5" fmla="*/ 1613002 h 2622499"/>
                <a:gd name="connsiteX6" fmla="*/ 91440 w 2542032"/>
                <a:gd name="connsiteY6" fmla="*/ 1613002 h 2622499"/>
                <a:gd name="connsiteX7" fmla="*/ 87782 w 2542032"/>
                <a:gd name="connsiteY7" fmla="*/ 2622499 h 2622499"/>
                <a:gd name="connsiteX8" fmla="*/ 0 w 2542032"/>
                <a:gd name="connsiteY8" fmla="*/ 2618842 h 262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2032" h="2622499">
                  <a:moveTo>
                    <a:pt x="0" y="2618842"/>
                  </a:moveTo>
                  <a:cubicBezTo>
                    <a:pt x="1219" y="1747114"/>
                    <a:pt x="2439" y="875386"/>
                    <a:pt x="3658" y="3658"/>
                  </a:cubicBezTo>
                  <a:lnTo>
                    <a:pt x="2542032" y="0"/>
                  </a:lnTo>
                  <a:cubicBezTo>
                    <a:pt x="2540813" y="49987"/>
                    <a:pt x="2539593" y="99975"/>
                    <a:pt x="2538374" y="149962"/>
                  </a:cubicBezTo>
                  <a:lnTo>
                    <a:pt x="2015338" y="146304"/>
                  </a:lnTo>
                  <a:cubicBezTo>
                    <a:pt x="2012899" y="635203"/>
                    <a:pt x="2010461" y="1124103"/>
                    <a:pt x="2008022" y="1613002"/>
                  </a:cubicBezTo>
                  <a:lnTo>
                    <a:pt x="91440" y="1613002"/>
                  </a:lnTo>
                  <a:cubicBezTo>
                    <a:pt x="90221" y="1949501"/>
                    <a:pt x="89001" y="2286000"/>
                    <a:pt x="87782" y="2622499"/>
                  </a:cubicBezTo>
                  <a:lnTo>
                    <a:pt x="0" y="261884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91B8CE-4671-49C0-8F5B-F5B035F2DA82}"/>
                </a:ext>
              </a:extLst>
            </p:cNvPr>
            <p:cNvSpPr/>
            <p:nvPr/>
          </p:nvSpPr>
          <p:spPr>
            <a:xfrm>
              <a:off x="3015943" y="3690686"/>
              <a:ext cx="3800247" cy="2161641"/>
            </a:xfrm>
            <a:custGeom>
              <a:avLst/>
              <a:gdLst>
                <a:gd name="connsiteX0" fmla="*/ 7316 w 3800247"/>
                <a:gd name="connsiteY0" fmla="*/ 1002182 h 2161641"/>
                <a:gd name="connsiteX1" fmla="*/ 0 w 3800247"/>
                <a:gd name="connsiteY1" fmla="*/ 2157984 h 2161641"/>
                <a:gd name="connsiteX2" fmla="*/ 113386 w 3800247"/>
                <a:gd name="connsiteY2" fmla="*/ 2161641 h 2161641"/>
                <a:gd name="connsiteX3" fmla="*/ 226772 w 3800247"/>
                <a:gd name="connsiteY3" fmla="*/ 2154326 h 2161641"/>
                <a:gd name="connsiteX4" fmla="*/ 321869 w 3800247"/>
                <a:gd name="connsiteY4" fmla="*/ 2147011 h 2161641"/>
                <a:gd name="connsiteX5" fmla="*/ 438912 w 3800247"/>
                <a:gd name="connsiteY5" fmla="*/ 2125065 h 2161641"/>
                <a:gd name="connsiteX6" fmla="*/ 592532 w 3800247"/>
                <a:gd name="connsiteY6" fmla="*/ 2099462 h 2161641"/>
                <a:gd name="connsiteX7" fmla="*/ 698602 w 3800247"/>
                <a:gd name="connsiteY7" fmla="*/ 2062886 h 2161641"/>
                <a:gd name="connsiteX8" fmla="*/ 808330 w 3800247"/>
                <a:gd name="connsiteY8" fmla="*/ 2029968 h 2161641"/>
                <a:gd name="connsiteX9" fmla="*/ 950976 w 3800247"/>
                <a:gd name="connsiteY9" fmla="*/ 1978761 h 2161641"/>
                <a:gd name="connsiteX10" fmla="*/ 1049732 w 3800247"/>
                <a:gd name="connsiteY10" fmla="*/ 1934870 h 2161641"/>
                <a:gd name="connsiteX11" fmla="*/ 1155802 w 3800247"/>
                <a:gd name="connsiteY11" fmla="*/ 1894636 h 2161641"/>
                <a:gd name="connsiteX12" fmla="*/ 1327709 w 3800247"/>
                <a:gd name="connsiteY12" fmla="*/ 1832457 h 2161641"/>
                <a:gd name="connsiteX13" fmla="*/ 1433780 w 3800247"/>
                <a:gd name="connsiteY13" fmla="*/ 1803196 h 2161641"/>
                <a:gd name="connsiteX14" fmla="*/ 1569111 w 3800247"/>
                <a:gd name="connsiteY14" fmla="*/ 1773936 h 2161641"/>
                <a:gd name="connsiteX15" fmla="*/ 1689812 w 3800247"/>
                <a:gd name="connsiteY15" fmla="*/ 1755648 h 2161641"/>
                <a:gd name="connsiteX16" fmla="*/ 1949501 w 3800247"/>
                <a:gd name="connsiteY16" fmla="*/ 1737360 h 2161641"/>
                <a:gd name="connsiteX17" fmla="*/ 2915108 w 3800247"/>
                <a:gd name="connsiteY17" fmla="*/ 1726387 h 2161641"/>
                <a:gd name="connsiteX18" fmla="*/ 3021178 w 3800247"/>
                <a:gd name="connsiteY18" fmla="*/ 1722729 h 2161641"/>
                <a:gd name="connsiteX19" fmla="*/ 3335732 w 3800247"/>
                <a:gd name="connsiteY19" fmla="*/ 1715414 h 2161641"/>
                <a:gd name="connsiteX20" fmla="*/ 3335732 w 3800247"/>
                <a:gd name="connsiteY20" fmla="*/ 1609344 h 2161641"/>
                <a:gd name="connsiteX21" fmla="*/ 3507639 w 3800247"/>
                <a:gd name="connsiteY21" fmla="*/ 1613001 h 2161641"/>
                <a:gd name="connsiteX22" fmla="*/ 3514954 w 3800247"/>
                <a:gd name="connsiteY22" fmla="*/ 1704441 h 2161641"/>
                <a:gd name="connsiteX23" fmla="*/ 3562503 w 3800247"/>
                <a:gd name="connsiteY23" fmla="*/ 1722729 h 2161641"/>
                <a:gd name="connsiteX24" fmla="*/ 3646628 w 3800247"/>
                <a:gd name="connsiteY24" fmla="*/ 1693468 h 2161641"/>
                <a:gd name="connsiteX25" fmla="*/ 3716122 w 3800247"/>
                <a:gd name="connsiteY25" fmla="*/ 1631289 h 2161641"/>
                <a:gd name="connsiteX26" fmla="*/ 3741725 w 3800247"/>
                <a:gd name="connsiteY26" fmla="*/ 1572768 h 2161641"/>
                <a:gd name="connsiteX27" fmla="*/ 3774644 w 3800247"/>
                <a:gd name="connsiteY27" fmla="*/ 1506931 h 2161641"/>
                <a:gd name="connsiteX28" fmla="*/ 3774644 w 3800247"/>
                <a:gd name="connsiteY28" fmla="*/ 1452067 h 2161641"/>
                <a:gd name="connsiteX29" fmla="*/ 3712464 w 3800247"/>
                <a:gd name="connsiteY29" fmla="*/ 1433779 h 2161641"/>
                <a:gd name="connsiteX30" fmla="*/ 3708807 w 3800247"/>
                <a:gd name="connsiteY30" fmla="*/ 1287475 h 2161641"/>
                <a:gd name="connsiteX31" fmla="*/ 3781959 w 3800247"/>
                <a:gd name="connsiteY31" fmla="*/ 1283817 h 2161641"/>
                <a:gd name="connsiteX32" fmla="*/ 3796589 w 3800247"/>
                <a:gd name="connsiteY32" fmla="*/ 1243584 h 2161641"/>
                <a:gd name="connsiteX33" fmla="*/ 3800247 w 3800247"/>
                <a:gd name="connsiteY33" fmla="*/ 1185062 h 2161641"/>
                <a:gd name="connsiteX34" fmla="*/ 3792932 w 3800247"/>
                <a:gd name="connsiteY34" fmla="*/ 1075334 h 2161641"/>
                <a:gd name="connsiteX35" fmla="*/ 3785616 w 3800247"/>
                <a:gd name="connsiteY35" fmla="*/ 994867 h 2161641"/>
                <a:gd name="connsiteX36" fmla="*/ 3778301 w 3800247"/>
                <a:gd name="connsiteY36" fmla="*/ 929030 h 2161641"/>
                <a:gd name="connsiteX37" fmla="*/ 3752698 w 3800247"/>
                <a:gd name="connsiteY37" fmla="*/ 822960 h 2161641"/>
                <a:gd name="connsiteX38" fmla="*/ 3701492 w 3800247"/>
                <a:gd name="connsiteY38" fmla="*/ 837590 h 2161641"/>
                <a:gd name="connsiteX39" fmla="*/ 3683204 w 3800247"/>
                <a:gd name="connsiteY39" fmla="*/ 779068 h 2161641"/>
                <a:gd name="connsiteX40" fmla="*/ 3668573 w 3800247"/>
                <a:gd name="connsiteY40" fmla="*/ 731520 h 2161641"/>
                <a:gd name="connsiteX41" fmla="*/ 3635655 w 3800247"/>
                <a:gd name="connsiteY41" fmla="*/ 629107 h 2161641"/>
                <a:gd name="connsiteX42" fmla="*/ 3602736 w 3800247"/>
                <a:gd name="connsiteY42" fmla="*/ 526694 h 2161641"/>
                <a:gd name="connsiteX43" fmla="*/ 3540557 w 3800247"/>
                <a:gd name="connsiteY43" fmla="*/ 384048 h 2161641"/>
                <a:gd name="connsiteX44" fmla="*/ 3489351 w 3800247"/>
                <a:gd name="connsiteY44" fmla="*/ 296265 h 2161641"/>
                <a:gd name="connsiteX45" fmla="*/ 3438144 w 3800247"/>
                <a:gd name="connsiteY45" fmla="*/ 160934 h 2161641"/>
                <a:gd name="connsiteX46" fmla="*/ 3383280 w 3800247"/>
                <a:gd name="connsiteY46" fmla="*/ 47548 h 2161641"/>
                <a:gd name="connsiteX47" fmla="*/ 3357677 w 3800247"/>
                <a:gd name="connsiteY47" fmla="*/ 3657 h 2161641"/>
                <a:gd name="connsiteX48" fmla="*/ 1667866 w 3800247"/>
                <a:gd name="connsiteY48" fmla="*/ 0 h 2161641"/>
                <a:gd name="connsiteX49" fmla="*/ 1660551 w 3800247"/>
                <a:gd name="connsiteY49" fmla="*/ 1002182 h 2161641"/>
                <a:gd name="connsiteX50" fmla="*/ 7316 w 3800247"/>
                <a:gd name="connsiteY50" fmla="*/ 1002182 h 216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800247" h="2161641">
                  <a:moveTo>
                    <a:pt x="7316" y="1002182"/>
                  </a:moveTo>
                  <a:cubicBezTo>
                    <a:pt x="4877" y="1387449"/>
                    <a:pt x="2439" y="1772717"/>
                    <a:pt x="0" y="2157984"/>
                  </a:cubicBezTo>
                  <a:lnTo>
                    <a:pt x="113386" y="2161641"/>
                  </a:lnTo>
                  <a:lnTo>
                    <a:pt x="226772" y="2154326"/>
                  </a:lnTo>
                  <a:lnTo>
                    <a:pt x="321869" y="2147011"/>
                  </a:lnTo>
                  <a:lnTo>
                    <a:pt x="438912" y="2125065"/>
                  </a:lnTo>
                  <a:lnTo>
                    <a:pt x="592532" y="2099462"/>
                  </a:lnTo>
                  <a:lnTo>
                    <a:pt x="698602" y="2062886"/>
                  </a:lnTo>
                  <a:lnTo>
                    <a:pt x="808330" y="2029968"/>
                  </a:lnTo>
                  <a:lnTo>
                    <a:pt x="950976" y="1978761"/>
                  </a:lnTo>
                  <a:lnTo>
                    <a:pt x="1049732" y="1934870"/>
                  </a:lnTo>
                  <a:lnTo>
                    <a:pt x="1155802" y="1894636"/>
                  </a:lnTo>
                  <a:lnTo>
                    <a:pt x="1327709" y="1832457"/>
                  </a:lnTo>
                  <a:lnTo>
                    <a:pt x="1433780" y="1803196"/>
                  </a:lnTo>
                  <a:lnTo>
                    <a:pt x="1569111" y="1773936"/>
                  </a:lnTo>
                  <a:lnTo>
                    <a:pt x="1689812" y="1755648"/>
                  </a:lnTo>
                  <a:lnTo>
                    <a:pt x="1949501" y="1737360"/>
                  </a:lnTo>
                  <a:lnTo>
                    <a:pt x="2915108" y="1726387"/>
                  </a:lnTo>
                  <a:lnTo>
                    <a:pt x="3021178" y="1722729"/>
                  </a:lnTo>
                  <a:lnTo>
                    <a:pt x="3335732" y="1715414"/>
                  </a:lnTo>
                  <a:lnTo>
                    <a:pt x="3335732" y="1609344"/>
                  </a:lnTo>
                  <a:lnTo>
                    <a:pt x="3507639" y="1613001"/>
                  </a:lnTo>
                  <a:lnTo>
                    <a:pt x="3514954" y="1704441"/>
                  </a:lnTo>
                  <a:lnTo>
                    <a:pt x="3562503" y="1722729"/>
                  </a:lnTo>
                  <a:lnTo>
                    <a:pt x="3646628" y="1693468"/>
                  </a:lnTo>
                  <a:lnTo>
                    <a:pt x="3716122" y="1631289"/>
                  </a:lnTo>
                  <a:lnTo>
                    <a:pt x="3741725" y="1572768"/>
                  </a:lnTo>
                  <a:lnTo>
                    <a:pt x="3774644" y="1506931"/>
                  </a:lnTo>
                  <a:lnTo>
                    <a:pt x="3774644" y="1452067"/>
                  </a:lnTo>
                  <a:lnTo>
                    <a:pt x="3712464" y="1433779"/>
                  </a:lnTo>
                  <a:lnTo>
                    <a:pt x="3708807" y="1287475"/>
                  </a:lnTo>
                  <a:lnTo>
                    <a:pt x="3781959" y="1283817"/>
                  </a:lnTo>
                  <a:lnTo>
                    <a:pt x="3796589" y="1243584"/>
                  </a:lnTo>
                  <a:lnTo>
                    <a:pt x="3800247" y="1185062"/>
                  </a:lnTo>
                  <a:lnTo>
                    <a:pt x="3792932" y="1075334"/>
                  </a:lnTo>
                  <a:lnTo>
                    <a:pt x="3785616" y="994867"/>
                  </a:lnTo>
                  <a:lnTo>
                    <a:pt x="3778301" y="929030"/>
                  </a:lnTo>
                  <a:lnTo>
                    <a:pt x="3752698" y="822960"/>
                  </a:lnTo>
                  <a:lnTo>
                    <a:pt x="3701492" y="837590"/>
                  </a:lnTo>
                  <a:lnTo>
                    <a:pt x="3683204" y="779068"/>
                  </a:lnTo>
                  <a:lnTo>
                    <a:pt x="3668573" y="731520"/>
                  </a:lnTo>
                  <a:lnTo>
                    <a:pt x="3635655" y="629107"/>
                  </a:lnTo>
                  <a:lnTo>
                    <a:pt x="3602736" y="526694"/>
                  </a:lnTo>
                  <a:lnTo>
                    <a:pt x="3540557" y="384048"/>
                  </a:lnTo>
                  <a:lnTo>
                    <a:pt x="3489351" y="296265"/>
                  </a:lnTo>
                  <a:lnTo>
                    <a:pt x="3438144" y="160934"/>
                  </a:lnTo>
                  <a:lnTo>
                    <a:pt x="3383280" y="47548"/>
                  </a:lnTo>
                  <a:lnTo>
                    <a:pt x="3357677" y="3657"/>
                  </a:lnTo>
                  <a:lnTo>
                    <a:pt x="1667866" y="0"/>
                  </a:lnTo>
                  <a:cubicBezTo>
                    <a:pt x="1665428" y="334061"/>
                    <a:pt x="1662989" y="668121"/>
                    <a:pt x="1660551" y="1002182"/>
                  </a:cubicBezTo>
                  <a:lnTo>
                    <a:pt x="7316" y="1002182"/>
                  </a:ln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1DCBB5D-3B8C-44B9-9F5D-3305DF26A90C}"/>
                </a:ext>
              </a:extLst>
            </p:cNvPr>
            <p:cNvSpPr/>
            <p:nvPr/>
          </p:nvSpPr>
          <p:spPr>
            <a:xfrm>
              <a:off x="3108960" y="3686861"/>
              <a:ext cx="1569110" cy="1013155"/>
            </a:xfrm>
            <a:custGeom>
              <a:avLst/>
              <a:gdLst>
                <a:gd name="connsiteX0" fmla="*/ 3658 w 1569110"/>
                <a:gd name="connsiteY0" fmla="*/ 0 h 1013155"/>
                <a:gd name="connsiteX1" fmla="*/ 1569110 w 1569110"/>
                <a:gd name="connsiteY1" fmla="*/ 3657 h 1013155"/>
                <a:gd name="connsiteX2" fmla="*/ 1569110 w 1569110"/>
                <a:gd name="connsiteY2" fmla="*/ 1013155 h 1013155"/>
                <a:gd name="connsiteX3" fmla="*/ 0 w 1569110"/>
                <a:gd name="connsiteY3" fmla="*/ 1009497 h 1013155"/>
                <a:gd name="connsiteX4" fmla="*/ 3658 w 1569110"/>
                <a:gd name="connsiteY4" fmla="*/ 0 h 10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110" h="1013155">
                  <a:moveTo>
                    <a:pt x="3658" y="0"/>
                  </a:moveTo>
                  <a:lnTo>
                    <a:pt x="1569110" y="3657"/>
                  </a:lnTo>
                  <a:lnTo>
                    <a:pt x="1569110" y="1013155"/>
                  </a:lnTo>
                  <a:lnTo>
                    <a:pt x="0" y="1009497"/>
                  </a:lnTo>
                  <a:cubicBezTo>
                    <a:pt x="1219" y="672998"/>
                    <a:pt x="2439" y="336499"/>
                    <a:pt x="3658" y="0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C0C57E8-CEDE-4387-A927-04204918499A}"/>
                </a:ext>
              </a:extLst>
            </p:cNvPr>
            <p:cNvSpPr/>
            <p:nvPr/>
          </p:nvSpPr>
          <p:spPr>
            <a:xfrm>
              <a:off x="5027981" y="2062886"/>
              <a:ext cx="1345997" cy="1626413"/>
            </a:xfrm>
            <a:custGeom>
              <a:avLst/>
              <a:gdLst>
                <a:gd name="connsiteX0" fmla="*/ 0 w 1345997"/>
                <a:gd name="connsiteY0" fmla="*/ 1619098 h 1626413"/>
                <a:gd name="connsiteX1" fmla="*/ 4877 w 1345997"/>
                <a:gd name="connsiteY1" fmla="*/ 153620 h 1626413"/>
                <a:gd name="connsiteX2" fmla="*/ 529133 w 1345997"/>
                <a:gd name="connsiteY2" fmla="*/ 158496 h 1626413"/>
                <a:gd name="connsiteX3" fmla="*/ 529133 w 1345997"/>
                <a:gd name="connsiteY3" fmla="*/ 7316 h 1626413"/>
                <a:gd name="connsiteX4" fmla="*/ 704697 w 1345997"/>
                <a:gd name="connsiteY4" fmla="*/ 2439 h 1626413"/>
                <a:gd name="connsiteX5" fmla="*/ 804672 w 1345997"/>
                <a:gd name="connsiteY5" fmla="*/ 0 h 1626413"/>
                <a:gd name="connsiteX6" fmla="*/ 826617 w 1345997"/>
                <a:gd name="connsiteY6" fmla="*/ 63399 h 1626413"/>
                <a:gd name="connsiteX7" fmla="*/ 838809 w 1345997"/>
                <a:gd name="connsiteY7" fmla="*/ 148743 h 1626413"/>
                <a:gd name="connsiteX8" fmla="*/ 863193 w 1345997"/>
                <a:gd name="connsiteY8" fmla="*/ 243840 h 1626413"/>
                <a:gd name="connsiteX9" fmla="*/ 880262 w 1345997"/>
                <a:gd name="connsiteY9" fmla="*/ 321869 h 1626413"/>
                <a:gd name="connsiteX10" fmla="*/ 902208 w 1345997"/>
                <a:gd name="connsiteY10" fmla="*/ 409652 h 1626413"/>
                <a:gd name="connsiteX11" fmla="*/ 926592 w 1345997"/>
                <a:gd name="connsiteY11" fmla="*/ 485242 h 1626413"/>
                <a:gd name="connsiteX12" fmla="*/ 941222 w 1345997"/>
                <a:gd name="connsiteY12" fmla="*/ 524256 h 1626413"/>
                <a:gd name="connsiteX13" fmla="*/ 880262 w 1345997"/>
                <a:gd name="connsiteY13" fmla="*/ 548640 h 1626413"/>
                <a:gd name="connsiteX14" fmla="*/ 926592 w 1345997"/>
                <a:gd name="connsiteY14" fmla="*/ 668122 h 1626413"/>
                <a:gd name="connsiteX15" fmla="*/ 955853 w 1345997"/>
                <a:gd name="connsiteY15" fmla="*/ 738836 h 1626413"/>
                <a:gd name="connsiteX16" fmla="*/ 1004621 w 1345997"/>
                <a:gd name="connsiteY16" fmla="*/ 846125 h 1626413"/>
                <a:gd name="connsiteX17" fmla="*/ 1058265 w 1345997"/>
                <a:gd name="connsiteY17" fmla="*/ 816864 h 1626413"/>
                <a:gd name="connsiteX18" fmla="*/ 1141171 w 1345997"/>
                <a:gd name="connsiteY18" fmla="*/ 1007060 h 1626413"/>
                <a:gd name="connsiteX19" fmla="*/ 1185062 w 1345997"/>
                <a:gd name="connsiteY19" fmla="*/ 1102157 h 1626413"/>
                <a:gd name="connsiteX20" fmla="*/ 1233830 w 1345997"/>
                <a:gd name="connsiteY20" fmla="*/ 1211885 h 1626413"/>
                <a:gd name="connsiteX21" fmla="*/ 1294790 w 1345997"/>
                <a:gd name="connsiteY21" fmla="*/ 1348436 h 1626413"/>
                <a:gd name="connsiteX22" fmla="*/ 1338681 w 1345997"/>
                <a:gd name="connsiteY22" fmla="*/ 1450848 h 1626413"/>
                <a:gd name="connsiteX23" fmla="*/ 1280160 w 1345997"/>
                <a:gd name="connsiteY23" fmla="*/ 1482548 h 1626413"/>
                <a:gd name="connsiteX24" fmla="*/ 1345997 w 1345997"/>
                <a:gd name="connsiteY24" fmla="*/ 1626413 h 1626413"/>
                <a:gd name="connsiteX25" fmla="*/ 0 w 1345997"/>
                <a:gd name="connsiteY25" fmla="*/ 1619098 h 16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5997" h="1626413">
                  <a:moveTo>
                    <a:pt x="0" y="1619098"/>
                  </a:moveTo>
                  <a:cubicBezTo>
                    <a:pt x="1626" y="1130605"/>
                    <a:pt x="3251" y="642113"/>
                    <a:pt x="4877" y="153620"/>
                  </a:cubicBezTo>
                  <a:lnTo>
                    <a:pt x="529133" y="158496"/>
                  </a:lnTo>
                  <a:lnTo>
                    <a:pt x="529133" y="7316"/>
                  </a:lnTo>
                  <a:lnTo>
                    <a:pt x="704697" y="2439"/>
                  </a:lnTo>
                  <a:lnTo>
                    <a:pt x="804672" y="0"/>
                  </a:lnTo>
                  <a:lnTo>
                    <a:pt x="826617" y="63399"/>
                  </a:lnTo>
                  <a:lnTo>
                    <a:pt x="838809" y="148743"/>
                  </a:lnTo>
                  <a:lnTo>
                    <a:pt x="863193" y="243840"/>
                  </a:lnTo>
                  <a:lnTo>
                    <a:pt x="880262" y="321869"/>
                  </a:lnTo>
                  <a:lnTo>
                    <a:pt x="902208" y="409652"/>
                  </a:lnTo>
                  <a:lnTo>
                    <a:pt x="926592" y="485242"/>
                  </a:lnTo>
                  <a:lnTo>
                    <a:pt x="941222" y="524256"/>
                  </a:lnTo>
                  <a:lnTo>
                    <a:pt x="880262" y="548640"/>
                  </a:lnTo>
                  <a:lnTo>
                    <a:pt x="926592" y="668122"/>
                  </a:lnTo>
                  <a:lnTo>
                    <a:pt x="955853" y="738836"/>
                  </a:lnTo>
                  <a:lnTo>
                    <a:pt x="1004621" y="846125"/>
                  </a:lnTo>
                  <a:lnTo>
                    <a:pt x="1058265" y="816864"/>
                  </a:lnTo>
                  <a:lnTo>
                    <a:pt x="1141171" y="1007060"/>
                  </a:lnTo>
                  <a:lnTo>
                    <a:pt x="1185062" y="1102157"/>
                  </a:lnTo>
                  <a:lnTo>
                    <a:pt x="1233830" y="1211885"/>
                  </a:lnTo>
                  <a:lnTo>
                    <a:pt x="1294790" y="1348436"/>
                  </a:lnTo>
                  <a:lnTo>
                    <a:pt x="1338681" y="1450848"/>
                  </a:lnTo>
                  <a:lnTo>
                    <a:pt x="1280160" y="1482548"/>
                  </a:lnTo>
                  <a:lnTo>
                    <a:pt x="1345997" y="1626413"/>
                  </a:lnTo>
                  <a:lnTo>
                    <a:pt x="0" y="1619098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5BA0FF-AA63-48B2-AD27-757AA49D8EDB}"/>
              </a:ext>
            </a:extLst>
          </p:cNvPr>
          <p:cNvGrpSpPr/>
          <p:nvPr/>
        </p:nvGrpSpPr>
        <p:grpSpPr>
          <a:xfrm>
            <a:off x="6137095" y="2061499"/>
            <a:ext cx="1358190" cy="453751"/>
            <a:chOff x="6608064" y="1471842"/>
            <a:chExt cx="1358190" cy="4537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10011F-290B-4319-A0DC-563EB8997C10}"/>
                </a:ext>
              </a:extLst>
            </p:cNvPr>
            <p:cNvSpPr/>
            <p:nvPr/>
          </p:nvSpPr>
          <p:spPr>
            <a:xfrm>
              <a:off x="6608064" y="1471843"/>
              <a:ext cx="1292352" cy="4537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38A123-144D-47BC-B384-D2691016D930}"/>
                </a:ext>
              </a:extLst>
            </p:cNvPr>
            <p:cNvSpPr txBox="1"/>
            <p:nvPr/>
          </p:nvSpPr>
          <p:spPr>
            <a:xfrm>
              <a:off x="6856994" y="1471842"/>
              <a:ext cx="1109260" cy="17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0000"/>
                  </a:solidFill>
                </a:rPr>
                <a:t>Completed (</a:t>
              </a:r>
              <a:r>
                <a:rPr lang="en-US" sz="500" dirty="0" err="1">
                  <a:solidFill>
                    <a:srgbClr val="000000"/>
                  </a:solidFill>
                </a:rPr>
                <a:t>FDEP</a:t>
              </a:r>
              <a:r>
                <a:rPr lang="en-US" sz="500" dirty="0">
                  <a:solidFill>
                    <a:srgbClr val="000000"/>
                  </a:solidFill>
                </a:rPr>
                <a:t> accepted &amp; </a:t>
              </a:r>
              <a:r>
                <a:rPr lang="en-US" sz="500" dirty="0" err="1">
                  <a:solidFill>
                    <a:srgbClr val="000000"/>
                  </a:solidFill>
                </a:rPr>
                <a:t>NFA</a:t>
              </a:r>
              <a:r>
                <a:rPr lang="en-US" sz="5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556B48-9282-4B2F-94AA-EE11A7F0FF87}"/>
                </a:ext>
              </a:extLst>
            </p:cNvPr>
            <p:cNvSpPr txBox="1"/>
            <p:nvPr/>
          </p:nvSpPr>
          <p:spPr>
            <a:xfrm>
              <a:off x="6865172" y="1611056"/>
              <a:ext cx="667046" cy="1737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00" dirty="0" err="1">
                  <a:solidFill>
                    <a:srgbClr val="000000"/>
                  </a:solidFill>
                </a:rPr>
                <a:t>ASCR</a:t>
              </a:r>
              <a:r>
                <a:rPr lang="en-US" sz="500" dirty="0">
                  <a:solidFill>
                    <a:srgbClr val="000000"/>
                  </a:solidFill>
                </a:rPr>
                <a:t> Completed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16EEC0-FFF8-44FD-A227-2B251A3238F8}"/>
                </a:ext>
              </a:extLst>
            </p:cNvPr>
            <p:cNvSpPr txBox="1"/>
            <p:nvPr/>
          </p:nvSpPr>
          <p:spPr>
            <a:xfrm>
              <a:off x="6865172" y="1756315"/>
              <a:ext cx="59389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0000"/>
                  </a:solidFill>
                </a:rPr>
                <a:t>Work On-going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DFDF8D-68CD-4028-8529-3BFBA3DDA09B}"/>
                </a:ext>
              </a:extLst>
            </p:cNvPr>
            <p:cNvSpPr/>
            <p:nvPr/>
          </p:nvSpPr>
          <p:spPr>
            <a:xfrm>
              <a:off x="6650182" y="1506071"/>
              <a:ext cx="244492" cy="10268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022EBC-421E-4E84-8B6F-5A35645EB4CE}"/>
                </a:ext>
              </a:extLst>
            </p:cNvPr>
            <p:cNvSpPr/>
            <p:nvPr/>
          </p:nvSpPr>
          <p:spPr>
            <a:xfrm>
              <a:off x="6650182" y="1650561"/>
              <a:ext cx="244492" cy="10268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C39B5E-75CB-4C09-9EDA-07F84BCBA4DD}"/>
                </a:ext>
              </a:extLst>
            </p:cNvPr>
            <p:cNvSpPr/>
            <p:nvPr/>
          </p:nvSpPr>
          <p:spPr>
            <a:xfrm>
              <a:off x="6650182" y="1789611"/>
              <a:ext cx="244492" cy="10268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9902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8FC44-1248-4B41-97E2-5145B075F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BC5005-78D1-4EDE-ADC8-8169A82ED6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843" y="697091"/>
            <a:ext cx="4391025" cy="32956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D3839-7452-47A7-AE23-45365126B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59" y="2874688"/>
            <a:ext cx="43910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252AC5-120B-4280-A050-0BA658DE6F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985" y="1087120"/>
            <a:ext cx="3515360" cy="46837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94E2F-3D6B-43A3-A5FB-488E096CD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32465" y="1636014"/>
            <a:ext cx="4781296" cy="35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9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57D6C-1EC0-4171-BA90-08204BEC43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4192" y="580644"/>
            <a:ext cx="7595616" cy="5696712"/>
          </a:xfrm>
        </p:spPr>
      </p:pic>
    </p:spTree>
    <p:extLst>
      <p:ext uri="{BB962C8B-B14F-4D97-AF65-F5344CB8AC3E}">
        <p14:creationId xmlns:p14="http://schemas.microsoft.com/office/powerpoint/2010/main" val="385968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" y="1197864"/>
            <a:ext cx="7932930" cy="4462272"/>
          </a:xfrm>
        </p:spPr>
      </p:pic>
    </p:spTree>
    <p:extLst>
      <p:ext uri="{BB962C8B-B14F-4D97-AF65-F5344CB8AC3E}">
        <p14:creationId xmlns:p14="http://schemas.microsoft.com/office/powerpoint/2010/main" val="375756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23"/>
            <a:ext cx="8229600" cy="914400"/>
          </a:xfrm>
        </p:spPr>
        <p:txBody>
          <a:bodyPr>
            <a:noAutofit/>
          </a:bodyPr>
          <a:lstStyle/>
          <a:p>
            <a:r>
              <a:rPr lang="en-US" sz="3000" dirty="0"/>
              <a:t>Wetland Requirements associated with the </a:t>
            </a:r>
            <a:r>
              <a:rPr lang="en-US" sz="3000" dirty="0" err="1"/>
              <a:t>FDEP</a:t>
            </a:r>
            <a:r>
              <a:rPr lang="en-US" sz="3000" dirty="0"/>
              <a:t> Voluntary Cleanup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6" y="1593130"/>
            <a:ext cx="8145624" cy="5087594"/>
          </a:xfrm>
        </p:spPr>
        <p:txBody>
          <a:bodyPr>
            <a:noAutofit/>
          </a:bodyPr>
          <a:lstStyle/>
          <a:p>
            <a:pPr lvl="0">
              <a:spcAft>
                <a:spcPts val="800"/>
              </a:spcAft>
            </a:pPr>
            <a:r>
              <a:rPr lang="en-US" sz="2200" dirty="0" err="1"/>
              <a:t>FDEP</a:t>
            </a:r>
            <a:r>
              <a:rPr lang="en-US" sz="2200" dirty="0"/>
              <a:t> site review </a:t>
            </a:r>
            <a:r>
              <a:rPr lang="en-US" sz="2200" b="1" dirty="0"/>
              <a:t>completed</a:t>
            </a:r>
            <a:r>
              <a:rPr lang="en-US" sz="2200" dirty="0"/>
              <a:t> site-wide prior to initiation of work</a:t>
            </a:r>
          </a:p>
          <a:p>
            <a:pPr lvl="0">
              <a:spcAft>
                <a:spcPts val="800"/>
              </a:spcAft>
            </a:pPr>
            <a:r>
              <a:rPr lang="en-US" sz="2200" dirty="0"/>
              <a:t>Baseline Uniform Mitigation Assessment Method Evaluation (UMAM) &amp; </a:t>
            </a:r>
            <a:r>
              <a:rPr lang="en-US" sz="2200" dirty="0" err="1"/>
              <a:t>FDEP</a:t>
            </a:r>
            <a:r>
              <a:rPr lang="en-US" sz="2200" dirty="0"/>
              <a:t> review </a:t>
            </a:r>
            <a:r>
              <a:rPr lang="en-US" sz="2200" b="1" dirty="0"/>
              <a:t>completed</a:t>
            </a:r>
            <a:r>
              <a:rPr lang="en-US" sz="2200" dirty="0"/>
              <a:t> site-wide prior to initiation of work</a:t>
            </a:r>
          </a:p>
          <a:p>
            <a:pPr lvl="0">
              <a:spcAft>
                <a:spcPts val="800"/>
              </a:spcAft>
            </a:pPr>
            <a:r>
              <a:rPr lang="en-US" sz="2200" dirty="0"/>
              <a:t>UMAM analysis of proposed wetland impact area </a:t>
            </a:r>
            <a:r>
              <a:rPr lang="en-US" sz="2200" b="1" dirty="0"/>
              <a:t>completed</a:t>
            </a:r>
            <a:r>
              <a:rPr lang="en-US" sz="2200" dirty="0"/>
              <a:t> site-wide prior to initiation of work</a:t>
            </a:r>
          </a:p>
          <a:p>
            <a:pPr lvl="0">
              <a:spcAft>
                <a:spcPts val="800"/>
              </a:spcAft>
            </a:pPr>
            <a:r>
              <a:rPr lang="en-US" sz="2200" dirty="0"/>
              <a:t>100% gopher tortoise survey to be completed by sector and any gopher tortoises will be relocated following Florida Fish and Wildlife Conservation Commission permitting criteria [100% surveys </a:t>
            </a:r>
            <a:r>
              <a:rPr lang="en-US" sz="2200" b="1" dirty="0"/>
              <a:t>completed</a:t>
            </a:r>
            <a:r>
              <a:rPr lang="en-US" sz="2200" dirty="0"/>
              <a:t> for all sectors; relocation permits issued for all sectors]</a:t>
            </a:r>
          </a:p>
        </p:txBody>
      </p:sp>
    </p:spTree>
    <p:extLst>
      <p:ext uri="{BB962C8B-B14F-4D97-AF65-F5344CB8AC3E}">
        <p14:creationId xmlns:p14="http://schemas.microsoft.com/office/powerpoint/2010/main" val="376082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23"/>
            <a:ext cx="8229600" cy="914400"/>
          </a:xfrm>
        </p:spPr>
        <p:txBody>
          <a:bodyPr>
            <a:normAutofit/>
          </a:bodyPr>
          <a:lstStyle/>
          <a:p>
            <a:r>
              <a:rPr lang="en-US" sz="2850" dirty="0"/>
              <a:t>Wetland Requirements associated with the </a:t>
            </a:r>
            <a:r>
              <a:rPr lang="en-US" sz="2850" dirty="0" err="1"/>
              <a:t>FDEP</a:t>
            </a:r>
            <a:r>
              <a:rPr lang="en-US" sz="2850" dirty="0"/>
              <a:t> Voluntary Cleanup Order (C</a:t>
            </a:r>
            <a:r>
              <a:rPr lang="en-US" sz="2850" cap="none" dirty="0"/>
              <a:t>ontinued</a:t>
            </a:r>
            <a:r>
              <a:rPr lang="en-US" sz="285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6" y="1545995"/>
            <a:ext cx="8145624" cy="5120640"/>
          </a:xfrm>
        </p:spPr>
        <p:txBody>
          <a:bodyPr>
            <a:noAutofit/>
          </a:bodyPr>
          <a:lstStyle/>
          <a:p>
            <a:pPr lvl="0">
              <a:spcAft>
                <a:spcPts val="800"/>
              </a:spcAft>
            </a:pPr>
            <a:r>
              <a:rPr lang="en-US" sz="2200" dirty="0"/>
              <a:t>Water bird nesting colony survey to be completed by sector [</a:t>
            </a:r>
            <a:r>
              <a:rPr lang="en-US" sz="2200" b="1" dirty="0"/>
              <a:t>completed</a:t>
            </a:r>
            <a:r>
              <a:rPr lang="en-US" sz="2200" dirty="0"/>
              <a:t> for all sectors]</a:t>
            </a:r>
          </a:p>
          <a:p>
            <a:pPr lvl="0">
              <a:spcAft>
                <a:spcPts val="800"/>
              </a:spcAft>
            </a:pPr>
            <a:r>
              <a:rPr lang="en-US" sz="2200" dirty="0"/>
              <a:t>Florida sandhill crane survey to be completed by sector [</a:t>
            </a:r>
            <a:r>
              <a:rPr lang="en-US" sz="2200" b="1" dirty="0"/>
              <a:t>completed</a:t>
            </a:r>
            <a:r>
              <a:rPr lang="en-US" sz="2200" dirty="0"/>
              <a:t> for all sectors]</a:t>
            </a:r>
          </a:p>
          <a:p>
            <a:pPr lvl="0">
              <a:spcAft>
                <a:spcPts val="800"/>
              </a:spcAft>
            </a:pPr>
            <a:r>
              <a:rPr lang="en-US" sz="2200" dirty="0" err="1"/>
              <a:t>VCO</a:t>
            </a:r>
            <a:r>
              <a:rPr lang="en-US" sz="2200" dirty="0"/>
              <a:t> site work completed by sector (Sectors A, B, and C – completed and accepted by </a:t>
            </a:r>
            <a:r>
              <a:rPr lang="en-US" sz="2200" dirty="0" err="1"/>
              <a:t>FDEP</a:t>
            </a:r>
            <a:r>
              <a:rPr lang="en-US" sz="2200" dirty="0"/>
              <a:t> and No Further Action [</a:t>
            </a:r>
            <a:r>
              <a:rPr lang="en-US" sz="2200" dirty="0" err="1"/>
              <a:t>NFA</a:t>
            </a:r>
            <a:r>
              <a:rPr lang="en-US" sz="2200" dirty="0"/>
              <a:t>] Issued; Sectors D and E – Area Specific Completion Reports submitted to </a:t>
            </a:r>
            <a:r>
              <a:rPr lang="en-US" sz="2200" dirty="0" err="1"/>
              <a:t>FDEP</a:t>
            </a:r>
            <a:r>
              <a:rPr lang="en-US" sz="2200" dirty="0"/>
              <a:t> and pending review; Sectors F and G – remediation activities are on-going)</a:t>
            </a:r>
          </a:p>
          <a:p>
            <a:pPr lvl="0">
              <a:spcAft>
                <a:spcPts val="800"/>
              </a:spcAft>
            </a:pPr>
            <a:r>
              <a:rPr lang="en-US" sz="2200" dirty="0" err="1"/>
              <a:t>FDEP</a:t>
            </a:r>
            <a:r>
              <a:rPr lang="en-US" sz="2200" dirty="0"/>
              <a:t> post-remediation review and mitigation debit analysis to be completed by sector [</a:t>
            </a:r>
            <a:r>
              <a:rPr lang="en-US" sz="2200" b="1" dirty="0"/>
              <a:t>completed</a:t>
            </a:r>
            <a:r>
              <a:rPr lang="en-US" sz="2200" dirty="0"/>
              <a:t> for Sectors A, B, C, D, and E]</a:t>
            </a:r>
          </a:p>
          <a:p>
            <a:pPr lvl="0">
              <a:spcAft>
                <a:spcPts val="800"/>
              </a:spcAft>
            </a:pPr>
            <a:r>
              <a:rPr lang="en-US" sz="2200" dirty="0"/>
              <a:t>Upon issuance of the </a:t>
            </a:r>
            <a:r>
              <a:rPr lang="en-US" sz="2200" b="1" dirty="0"/>
              <a:t>FINAL</a:t>
            </a:r>
            <a:r>
              <a:rPr lang="en-US" sz="2200" dirty="0"/>
              <a:t> </a:t>
            </a:r>
            <a:r>
              <a:rPr lang="en-US" sz="2200" dirty="0" err="1"/>
              <a:t>NFA</a:t>
            </a:r>
            <a:r>
              <a:rPr lang="en-US" sz="2200" dirty="0"/>
              <a:t> determination, all necessary submittals will be made to obtain issuance of the Site Rehabilitation Completion Order</a:t>
            </a:r>
          </a:p>
        </p:txBody>
      </p:sp>
    </p:spTree>
    <p:extLst>
      <p:ext uri="{BB962C8B-B14F-4D97-AF65-F5344CB8AC3E}">
        <p14:creationId xmlns:p14="http://schemas.microsoft.com/office/powerpoint/2010/main" val="3629970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SITE WIDE REMEDIATION PROCESS</a:t>
            </a:r>
            <a:br>
              <a:rPr lang="en-US" dirty="0"/>
            </a:br>
            <a:r>
              <a:rPr lang="en-US" dirty="0"/>
              <a:t>SECTOR BY SECTOR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EE362-50FB-40E6-9D49-59345EB5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13" y="913551"/>
            <a:ext cx="5305375" cy="59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14600"/>
            <a:ext cx="7886700" cy="1371600"/>
          </a:xfrm>
        </p:spPr>
        <p:txBody>
          <a:bodyPr/>
          <a:lstStyle/>
          <a:p>
            <a:pPr algn="ctr"/>
            <a:r>
              <a:rPr lang="en-US" cap="all" dirty="0"/>
              <a:t>Vista Park UXO Remediation Process</a:t>
            </a:r>
            <a:endParaRPr lang="en-US" dirty="0"/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462280" y="4357012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  <p:sp>
        <p:nvSpPr>
          <p:cNvPr id="4" name="Subtitle 5"/>
          <p:cNvSpPr txBox="1">
            <a:spLocks/>
          </p:cNvSpPr>
          <p:nvPr/>
        </p:nvSpPr>
        <p:spPr>
          <a:xfrm>
            <a:off x="462280" y="1607581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00615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03" y="984092"/>
            <a:ext cx="5209794" cy="56930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Historical images of munitions use on former </a:t>
            </a:r>
            <a:r>
              <a:rPr lang="en-US" sz="3200" dirty="0" err="1"/>
              <a:t>pinecastle</a:t>
            </a:r>
            <a:r>
              <a:rPr lang="en-US" sz="3200" dirty="0"/>
              <a:t> jeep range</a:t>
            </a:r>
          </a:p>
        </p:txBody>
      </p:sp>
    </p:spTree>
    <p:extLst>
      <p:ext uri="{BB962C8B-B14F-4D97-AF65-F5344CB8AC3E}">
        <p14:creationId xmlns:p14="http://schemas.microsoft.com/office/powerpoint/2010/main" val="3585991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133" r="894" b="1094"/>
          <a:stretch/>
        </p:blipFill>
        <p:spPr>
          <a:xfrm>
            <a:off x="146304" y="452628"/>
            <a:ext cx="8851392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88" y="4020169"/>
            <a:ext cx="3438525" cy="257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021"/>
          <a:stretch/>
        </p:blipFill>
        <p:spPr>
          <a:xfrm rot="5400000">
            <a:off x="5578437" y="3984451"/>
            <a:ext cx="2578894" cy="2650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690" y="286133"/>
            <a:ext cx="2400300" cy="3513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26211" y="719124"/>
            <a:ext cx="3463925" cy="25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5345" y="1065899"/>
            <a:ext cx="4421632" cy="2487168"/>
          </a:xfrm>
          <a:prstGeom prst="rect">
            <a:avLst/>
          </a:prstGeom>
        </p:spPr>
      </p:pic>
      <p:pic>
        <p:nvPicPr>
          <p:cNvPr id="8" name="Picture 7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C10463BA-3730-4E9C-B4D4-6C283FBA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873" y="124966"/>
            <a:ext cx="2480106" cy="3304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" y="2700464"/>
            <a:ext cx="3991751" cy="2993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7713" y="1065898"/>
            <a:ext cx="4421632" cy="2487168"/>
          </a:xfrm>
          <a:prstGeom prst="rect">
            <a:avLst/>
          </a:prstGeom>
        </p:spPr>
      </p:pic>
      <p:pic>
        <p:nvPicPr>
          <p:cNvPr id="3" name="Picture 2" descr="A truck is parked on the side of a dirt road&#10;&#10;Description automatically generated">
            <a:extLst>
              <a:ext uri="{FF2B5EF4-FFF2-40B4-BE49-F238E27FC236}">
                <a16:creationId xmlns:a16="http://schemas.microsoft.com/office/drawing/2014/main" id="{39FA1C79-E11C-4530-BB18-274F946E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233" y="3810424"/>
            <a:ext cx="3931880" cy="2948910"/>
          </a:xfrm>
          <a:prstGeom prst="rect">
            <a:avLst/>
          </a:prstGeom>
        </p:spPr>
      </p:pic>
      <p:pic>
        <p:nvPicPr>
          <p:cNvPr id="10" name="Picture 9" descr="A sign on a dirt road&#10;&#10;Description automatically generated">
            <a:extLst>
              <a:ext uri="{FF2B5EF4-FFF2-40B4-BE49-F238E27FC236}">
                <a16:creationId xmlns:a16="http://schemas.microsoft.com/office/drawing/2014/main" id="{3A3B6850-6782-4A0D-A8AE-9CF8CC026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570" y="5025425"/>
            <a:ext cx="3072384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B0FA733-3DBD-4484-87FF-940F852A6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0"/>
          <a:stretch/>
        </p:blipFill>
        <p:spPr>
          <a:xfrm>
            <a:off x="1462653" y="358219"/>
            <a:ext cx="6218694" cy="61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7" y="120023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UXO/MD FOUND IN SECTORS A, B, C, D, E, AND 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1674" y="892054"/>
            <a:ext cx="4114800" cy="5348488"/>
          </a:xfrm>
        </p:spPr>
        <p:txBody>
          <a:bodyPr>
            <a:noAutofit/>
          </a:bodyPr>
          <a:lstStyle/>
          <a:p>
            <a:r>
              <a:rPr lang="en-US" sz="1900" dirty="0"/>
              <a:t>2.36-inch Rockets (Bazooka)/2-in/3-in/4-in/4.5-in rockets</a:t>
            </a:r>
          </a:p>
          <a:p>
            <a:r>
              <a:rPr lang="en-US" sz="1900" dirty="0"/>
              <a:t>3.5-inch rocket warhead (aircraft fired)</a:t>
            </a:r>
          </a:p>
          <a:p>
            <a:r>
              <a:rPr lang="en-US" sz="1900" dirty="0"/>
              <a:t>4.2-inch mortar</a:t>
            </a:r>
          </a:p>
          <a:p>
            <a:r>
              <a:rPr lang="en-US" sz="1900" dirty="0"/>
              <a:t>5-inch rockets and </a:t>
            </a:r>
            <a:r>
              <a:rPr lang="en-US" sz="1900" dirty="0" err="1"/>
              <a:t>fuzes</a:t>
            </a:r>
            <a:r>
              <a:rPr lang="en-US" sz="1900" dirty="0"/>
              <a:t> (aircraft fired)</a:t>
            </a:r>
          </a:p>
          <a:p>
            <a:r>
              <a:rPr lang="en-US" sz="1900" dirty="0"/>
              <a:t>4lb fragmentation submunitions</a:t>
            </a:r>
          </a:p>
          <a:p>
            <a:r>
              <a:rPr lang="en-US" sz="1900" dirty="0"/>
              <a:t>20lb fragmentation bombs</a:t>
            </a:r>
          </a:p>
          <a:p>
            <a:r>
              <a:rPr lang="en-US" sz="1900" dirty="0"/>
              <a:t>20lb practice bombs</a:t>
            </a:r>
          </a:p>
          <a:p>
            <a:r>
              <a:rPr lang="en-US" sz="1900" dirty="0"/>
              <a:t>60lb infantry training bombs</a:t>
            </a:r>
          </a:p>
          <a:p>
            <a:r>
              <a:rPr lang="en-US" sz="1900" dirty="0"/>
              <a:t>20mm/37mm/57mm projectiles</a:t>
            </a:r>
          </a:p>
          <a:p>
            <a:r>
              <a:rPr lang="en-US" sz="1900" dirty="0"/>
              <a:t>60mm mortars</a:t>
            </a:r>
          </a:p>
          <a:p>
            <a:r>
              <a:rPr lang="en-US" sz="1900" dirty="0" err="1"/>
              <a:t>75mm</a:t>
            </a:r>
            <a:r>
              <a:rPr lang="en-US" sz="1900" dirty="0"/>
              <a:t> HE/WP/HEAT projectiles</a:t>
            </a:r>
          </a:p>
          <a:p>
            <a:r>
              <a:rPr lang="en-US" sz="1900" dirty="0"/>
              <a:t>4lb/500lb incendiary bombs</a:t>
            </a:r>
          </a:p>
          <a:p>
            <a:r>
              <a:rPr lang="en-US" sz="1900" dirty="0"/>
              <a:t>100lb target identification bombs</a:t>
            </a:r>
          </a:p>
          <a:p>
            <a:r>
              <a:rPr lang="en-US" sz="1900" dirty="0"/>
              <a:t>Total of 3,333 UXO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755E-751B-490A-A11C-90651DB5A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9654" y="895319"/>
            <a:ext cx="4114800" cy="5348488"/>
          </a:xfrm>
        </p:spPr>
        <p:txBody>
          <a:bodyPr>
            <a:noAutofit/>
          </a:bodyPr>
          <a:lstStyle/>
          <a:p>
            <a:r>
              <a:rPr lang="en-US" sz="1900" dirty="0"/>
              <a:t>AN-M166 VT </a:t>
            </a:r>
            <a:r>
              <a:rPr lang="en-US" sz="1900" dirty="0" err="1"/>
              <a:t>fuze</a:t>
            </a:r>
            <a:endParaRPr lang="en-US" sz="1900" dirty="0"/>
          </a:p>
          <a:p>
            <a:r>
              <a:rPr lang="en-US" sz="1900" dirty="0"/>
              <a:t>Aircraft explosive actuator cartridges</a:t>
            </a:r>
          </a:p>
          <a:p>
            <a:r>
              <a:rPr lang="en-US" sz="1900" dirty="0"/>
              <a:t>Fire bomb components and filler residue.</a:t>
            </a:r>
          </a:p>
          <a:p>
            <a:r>
              <a:rPr lang="en-US" sz="1900" dirty="0"/>
              <a:t>Bomb nose and tail </a:t>
            </a:r>
            <a:r>
              <a:rPr lang="en-US" sz="1900" dirty="0" err="1"/>
              <a:t>fuzes</a:t>
            </a:r>
            <a:r>
              <a:rPr lang="en-US" sz="1900" dirty="0"/>
              <a:t> and components</a:t>
            </a:r>
          </a:p>
          <a:p>
            <a:r>
              <a:rPr lang="en-US" sz="1900" dirty="0"/>
              <a:t>Bulk explosives</a:t>
            </a:r>
          </a:p>
          <a:p>
            <a:r>
              <a:rPr lang="en-US" sz="1900" dirty="0"/>
              <a:t>General Purpose Bomb base </a:t>
            </a:r>
            <a:r>
              <a:rPr lang="en-US" sz="1900" dirty="0" err="1"/>
              <a:t>fuzes</a:t>
            </a:r>
            <a:r>
              <a:rPr lang="en-US" sz="1900" dirty="0"/>
              <a:t> and fragmentation</a:t>
            </a:r>
          </a:p>
          <a:p>
            <a:r>
              <a:rPr lang="en-US" sz="1900" dirty="0"/>
              <a:t>Illumination candle</a:t>
            </a:r>
          </a:p>
          <a:p>
            <a:r>
              <a:rPr lang="en-US" sz="1900" dirty="0"/>
              <a:t>Projectile and rocket nose and tail </a:t>
            </a:r>
            <a:r>
              <a:rPr lang="en-US" sz="1900" dirty="0" err="1"/>
              <a:t>fuzes</a:t>
            </a:r>
            <a:endParaRPr lang="en-US" sz="1900" dirty="0"/>
          </a:p>
          <a:p>
            <a:r>
              <a:rPr lang="en-US" sz="1900" dirty="0"/>
              <a:t>Rifle grenades</a:t>
            </a:r>
          </a:p>
          <a:p>
            <a:r>
              <a:rPr lang="en-US" sz="1900" dirty="0"/>
              <a:t>Rocket nose and tail </a:t>
            </a:r>
            <a:r>
              <a:rPr lang="en-US" sz="1900" dirty="0" err="1"/>
              <a:t>fuzes</a:t>
            </a:r>
            <a:endParaRPr lang="en-US" sz="1900" dirty="0"/>
          </a:p>
          <a:p>
            <a:r>
              <a:rPr lang="en-US" sz="1900" dirty="0"/>
              <a:t>Signal flares</a:t>
            </a:r>
          </a:p>
          <a:p>
            <a:r>
              <a:rPr lang="en-US" sz="1900" dirty="0"/>
              <a:t>White phosphorous </a:t>
            </a:r>
            <a:r>
              <a:rPr lang="en-US" sz="1900" dirty="0" err="1"/>
              <a:t>bursters</a:t>
            </a:r>
            <a:r>
              <a:rPr lang="en-US" sz="1900" dirty="0"/>
              <a:t> and components</a:t>
            </a:r>
          </a:p>
        </p:txBody>
      </p:sp>
    </p:spTree>
    <p:extLst>
      <p:ext uri="{BB962C8B-B14F-4D97-AF65-F5344CB8AC3E}">
        <p14:creationId xmlns:p14="http://schemas.microsoft.com/office/powerpoint/2010/main" val="23880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5229" b="20413"/>
          <a:stretch/>
        </p:blipFill>
        <p:spPr>
          <a:xfrm>
            <a:off x="151032" y="525584"/>
            <a:ext cx="3424237" cy="3309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15121" y="941112"/>
            <a:ext cx="3324225" cy="2493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32" y="4065682"/>
            <a:ext cx="6172786" cy="23463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8166" y="400638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2.36-inch Rockets</a:t>
            </a:r>
          </a:p>
          <a:p>
            <a:pPr algn="ctr"/>
            <a:r>
              <a:rPr lang="en-US" sz="2400" dirty="0"/>
              <a:t>(Bazooka)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5310188" y="3341422"/>
            <a:ext cx="49244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2361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37mm Projectiles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464820"/>
            <a:ext cx="4160520" cy="31214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4915" r="13035"/>
          <a:stretch/>
        </p:blipFill>
        <p:spPr>
          <a:xfrm>
            <a:off x="855201" y="3807409"/>
            <a:ext cx="3257550" cy="2543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3625" r="25188"/>
          <a:stretch/>
        </p:blipFill>
        <p:spPr>
          <a:xfrm rot="5400000">
            <a:off x="5435917" y="3202572"/>
            <a:ext cx="2600325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45455" y="412105"/>
            <a:ext cx="238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2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91531" y="190500"/>
            <a:ext cx="238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Rifle Grenades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541656"/>
            <a:ext cx="3589086" cy="28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806" t="40000" r="31250" b="18148"/>
          <a:stretch/>
        </p:blipFill>
        <p:spPr>
          <a:xfrm rot="5400000">
            <a:off x="1229822" y="2756709"/>
            <a:ext cx="2438400" cy="4517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941" y="979719"/>
            <a:ext cx="3591059" cy="5021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1150" y="4886325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Alpha Sector Rifle Ranges</a:t>
            </a:r>
          </a:p>
        </p:txBody>
      </p:sp>
    </p:spTree>
    <p:extLst>
      <p:ext uri="{BB962C8B-B14F-4D97-AF65-F5344CB8AC3E}">
        <p14:creationId xmlns:p14="http://schemas.microsoft.com/office/powerpoint/2010/main" val="1886693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1980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75mm Projectile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1684" y="1907223"/>
            <a:ext cx="4619625" cy="346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975" y="971550"/>
            <a:ext cx="4314825" cy="3236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2361" t="46667" r="22152" b="21296"/>
          <a:stretch/>
        </p:blipFill>
        <p:spPr>
          <a:xfrm rot="5400000">
            <a:off x="4972416" y="4531519"/>
            <a:ext cx="1747842" cy="1647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4524" y="5242383"/>
            <a:ext cx="685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err="1"/>
              <a:t>Fuze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00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900" r="7437" b="16483"/>
          <a:stretch/>
        </p:blipFill>
        <p:spPr>
          <a:xfrm rot="5400000">
            <a:off x="731677" y="3776702"/>
            <a:ext cx="2628593" cy="2265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944" t="7778" r="55972"/>
          <a:stretch/>
        </p:blipFill>
        <p:spPr>
          <a:xfrm rot="5400000">
            <a:off x="5404419" y="3069430"/>
            <a:ext cx="2628595" cy="3677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68258" y="75949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Aircraft Rockets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7" y="887662"/>
            <a:ext cx="3621046" cy="817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855" t="1687"/>
          <a:stretch/>
        </p:blipFill>
        <p:spPr>
          <a:xfrm>
            <a:off x="165937" y="2012178"/>
            <a:ext cx="3629276" cy="1011349"/>
          </a:xfrm>
          <a:prstGeom prst="rect">
            <a:avLst/>
          </a:prstGeom>
        </p:spPr>
      </p:pic>
      <p:pic>
        <p:nvPicPr>
          <p:cNvPr id="2050" name="ymail_attachmentId597" descr="d1163fe2-529e-4e07-bf96-fc5a6b1603bd">
            <a:extLst>
              <a:ext uri="{FF2B5EF4-FFF2-40B4-BE49-F238E27FC236}">
                <a16:creationId xmlns:a16="http://schemas.microsoft.com/office/drawing/2014/main" id="{98474046-4253-4BB1-BF83-6C5C100C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39" y="689171"/>
            <a:ext cx="4666285" cy="26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66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960" y="2002632"/>
            <a:ext cx="8514080" cy="2852737"/>
          </a:xfrm>
        </p:spPr>
        <p:txBody>
          <a:bodyPr>
            <a:normAutofit fontScale="90000"/>
          </a:bodyPr>
          <a:lstStyle/>
          <a:p>
            <a:r>
              <a:rPr lang="en-US" dirty="0"/>
              <a:t>VISTA PARK REMEDIATION:  RESOLVING WWII-ERA ENVIRONMENTAL CONTAMINATION</a:t>
            </a:r>
            <a:br>
              <a:rPr lang="en-US" dirty="0"/>
            </a:br>
            <a:r>
              <a:rPr lang="en-US" dirty="0"/>
              <a:t> AND PUBLIC SAFETY RISKS</a:t>
            </a:r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527594" y="4929280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  <p:sp>
        <p:nvSpPr>
          <p:cNvPr id="5" name="Subtitle 5"/>
          <p:cNvSpPr txBox="1">
            <a:spLocks/>
          </p:cNvSpPr>
          <p:nvPr/>
        </p:nvSpPr>
        <p:spPr>
          <a:xfrm>
            <a:off x="527594" y="1585821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3876983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93" b="6196"/>
          <a:stretch/>
        </p:blipFill>
        <p:spPr>
          <a:xfrm>
            <a:off x="2696794" y="1099563"/>
            <a:ext cx="2478881" cy="2773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25" y="190500"/>
            <a:ext cx="905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 Purpose Bomb Base </a:t>
            </a:r>
            <a:r>
              <a:rPr lang="en-US" sz="2800" dirty="0" err="1"/>
              <a:t>Fuzes</a:t>
            </a:r>
            <a:r>
              <a:rPr lang="en-US" sz="2800" dirty="0"/>
              <a:t> and Fragmentation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8612" t="27166" r="8148" b="10185"/>
          <a:stretch/>
        </p:blipFill>
        <p:spPr>
          <a:xfrm rot="5400000">
            <a:off x="6421980" y="718958"/>
            <a:ext cx="1593853" cy="3222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671423" y="2204937"/>
            <a:ext cx="1801154" cy="618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2665" y="3061166"/>
            <a:ext cx="27432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series Base </a:t>
            </a:r>
            <a:r>
              <a:rPr lang="en-US" dirty="0" err="1"/>
              <a:t>Fuze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3566" y="3807043"/>
            <a:ext cx="1737360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Practice Bombs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4224" y="3809186"/>
            <a:ext cx="16459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Fragmentation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17520" y="6173459"/>
            <a:ext cx="310896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250lb General Purpose Bomb</a:t>
            </a:r>
          </a:p>
        </p:txBody>
      </p:sp>
      <p:pic>
        <p:nvPicPr>
          <p:cNvPr id="1026" name="ymail_attachmentId602" descr="96ec1221-b6ea-421b-952b-ffd4c9553b5f">
            <a:extLst>
              <a:ext uri="{FF2B5EF4-FFF2-40B4-BE49-F238E27FC236}">
                <a16:creationId xmlns:a16="http://schemas.microsoft.com/office/drawing/2014/main" id="{1111E1CC-73BC-4DDC-A012-89681EA1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855" y="1636208"/>
            <a:ext cx="2773365" cy="170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25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9475" y="2136135"/>
            <a:ext cx="5560155" cy="3127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4758" r="4040"/>
          <a:stretch/>
        </p:blipFill>
        <p:spPr>
          <a:xfrm rot="5400000">
            <a:off x="-42057" y="1522562"/>
            <a:ext cx="5594728" cy="4389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0A25A-0AD3-4E03-A12A-758D11F4D961}"/>
              </a:ext>
            </a:extLst>
          </p:cNvPr>
          <p:cNvSpPr txBox="1"/>
          <p:nvPr/>
        </p:nvSpPr>
        <p:spPr>
          <a:xfrm>
            <a:off x="2286000" y="213852"/>
            <a:ext cx="4572000" cy="521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20lb Practice Bomb M48</a:t>
            </a:r>
          </a:p>
        </p:txBody>
      </p:sp>
    </p:spTree>
    <p:extLst>
      <p:ext uri="{BB962C8B-B14F-4D97-AF65-F5344CB8AC3E}">
        <p14:creationId xmlns:p14="http://schemas.microsoft.com/office/powerpoint/2010/main" val="3631767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" y="1942439"/>
            <a:ext cx="4617768" cy="3463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AB073-03DE-415D-AAAB-06B321308D54}"/>
              </a:ext>
            </a:extLst>
          </p:cNvPr>
          <p:cNvSpPr txBox="1"/>
          <p:nvPr/>
        </p:nvSpPr>
        <p:spPr>
          <a:xfrm>
            <a:off x="3200400" y="199063"/>
            <a:ext cx="2743200" cy="521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Incendiary Bomb</a:t>
            </a:r>
          </a:p>
        </p:txBody>
      </p:sp>
      <p:pic>
        <p:nvPicPr>
          <p:cNvPr id="7" name="Picture 6" descr="A close up of a knife&#10;&#10;Description automatically generated">
            <a:extLst>
              <a:ext uri="{FF2B5EF4-FFF2-40B4-BE49-F238E27FC236}">
                <a16:creationId xmlns:a16="http://schemas.microsoft.com/office/drawing/2014/main" id="{A4955C2D-F7C4-4921-B243-C0734B5D8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1"/>
          <a:stretch/>
        </p:blipFill>
        <p:spPr>
          <a:xfrm rot="16200000">
            <a:off x="4760436" y="1610300"/>
            <a:ext cx="4486421" cy="36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3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599" y="1757003"/>
            <a:ext cx="5632704" cy="4224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6"/>
          <a:stretch/>
        </p:blipFill>
        <p:spPr>
          <a:xfrm>
            <a:off x="4877671" y="1702705"/>
            <a:ext cx="3974840" cy="4333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DB440-719C-4B5B-BBFE-BB488F9C5B23}"/>
              </a:ext>
            </a:extLst>
          </p:cNvPr>
          <p:cNvSpPr txBox="1"/>
          <p:nvPr/>
        </p:nvSpPr>
        <p:spPr>
          <a:xfrm>
            <a:off x="1828800" y="188540"/>
            <a:ext cx="5486400" cy="521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/>
              <a:t>Incendiary Bomb Cut from Cypress</a:t>
            </a:r>
          </a:p>
        </p:txBody>
      </p:sp>
    </p:spTree>
    <p:extLst>
      <p:ext uri="{BB962C8B-B14F-4D97-AF65-F5344CB8AC3E}">
        <p14:creationId xmlns:p14="http://schemas.microsoft.com/office/powerpoint/2010/main" val="2903980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CB6FD-5EE1-4FDA-AE95-BFC943E65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688" y="2149018"/>
            <a:ext cx="2315898" cy="3087864"/>
          </a:xfrm>
          <a:prstGeom prst="rect">
            <a:avLst/>
          </a:prstGeom>
        </p:spPr>
      </p:pic>
      <p:pic>
        <p:nvPicPr>
          <p:cNvPr id="1025" name="Picture 1" descr="Image">
            <a:extLst>
              <a:ext uri="{FF2B5EF4-FFF2-40B4-BE49-F238E27FC236}">
                <a16:creationId xmlns:a16="http://schemas.microsoft.com/office/drawing/2014/main" id="{7A084127-00E0-418D-BC9E-2A581F45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4" y="1698882"/>
            <a:ext cx="2359987" cy="41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92FB07-5EB9-4C1A-B90E-F2FD876CC3EB}"/>
              </a:ext>
            </a:extLst>
          </p:cNvPr>
          <p:cNvSpPr txBox="1"/>
          <p:nvPr/>
        </p:nvSpPr>
        <p:spPr>
          <a:xfrm>
            <a:off x="1828800" y="206665"/>
            <a:ext cx="5486400" cy="521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M83 Sub Munition (Butterfly Bomb)</a:t>
            </a:r>
          </a:p>
        </p:txBody>
      </p:sp>
      <p:pic>
        <p:nvPicPr>
          <p:cNvPr id="11" name="Picture 10" descr="A close up of a newspaper&#10;&#10;Description automatically generated">
            <a:extLst>
              <a:ext uri="{FF2B5EF4-FFF2-40B4-BE49-F238E27FC236}">
                <a16:creationId xmlns:a16="http://schemas.microsoft.com/office/drawing/2014/main" id="{CD702888-2CDD-4C9C-96C4-CC84121F3B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" r="4053" b="1404"/>
          <a:stretch/>
        </p:blipFill>
        <p:spPr>
          <a:xfrm rot="10800000">
            <a:off x="2708027" y="3606850"/>
            <a:ext cx="3804145" cy="3044485"/>
          </a:xfrm>
          <a:prstGeom prst="rect">
            <a:avLst/>
          </a:prstGeom>
        </p:spPr>
      </p:pic>
      <p:pic>
        <p:nvPicPr>
          <p:cNvPr id="13" name="Picture 12" descr="A picture containing animal&#10;&#10;Description automatically generated">
            <a:extLst>
              <a:ext uri="{FF2B5EF4-FFF2-40B4-BE49-F238E27FC236}">
                <a16:creationId xmlns:a16="http://schemas.microsoft.com/office/drawing/2014/main" id="{CC61491E-DE0F-42DC-A31B-A86C1BE5C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450145" y="-161826"/>
            <a:ext cx="2287799" cy="40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9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F34F-9D31-45FC-AE9D-8ACC5D01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8305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BLOW IN PLACE DETONATION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E8462-88A7-425A-B698-8CA1F48B5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3306" y="996772"/>
            <a:ext cx="8317388" cy="5677405"/>
          </a:xfrm>
        </p:spPr>
        <p:txBody>
          <a:bodyPr>
            <a:noAutofit/>
          </a:bodyPr>
          <a:lstStyle/>
          <a:p>
            <a:pPr algn="just">
              <a:spcAft>
                <a:spcPts val="400"/>
              </a:spcAft>
            </a:pPr>
            <a:r>
              <a:rPr lang="en-US" dirty="0"/>
              <a:t>Most ordnance items can be moved to a safe distance and destroyed</a:t>
            </a:r>
          </a:p>
          <a:p>
            <a:pPr algn="just">
              <a:spcAft>
                <a:spcPts val="400"/>
              </a:spcAft>
            </a:pPr>
            <a:r>
              <a:rPr lang="en-US" dirty="0"/>
              <a:t>State of Florida Administrative Code 62-730.320 explosive regulations require a calculated safe distance be utilized for explosive operations</a:t>
            </a:r>
          </a:p>
          <a:p>
            <a:pPr algn="just">
              <a:spcAft>
                <a:spcPts val="400"/>
              </a:spcAft>
            </a:pPr>
            <a:r>
              <a:rPr lang="en-US" dirty="0"/>
              <a:t>Buffalo’s SOP No. 7 establishes the methodology for the Blow in Place (BIP) detonation process based on federal and state guidelines</a:t>
            </a:r>
          </a:p>
          <a:p>
            <a:pPr algn="just">
              <a:spcAft>
                <a:spcPts val="400"/>
              </a:spcAft>
            </a:pPr>
            <a:r>
              <a:rPr lang="en-US" dirty="0"/>
              <a:t>There is a chance, during final excavations, BIP items may be encountered in Sectors F and G</a:t>
            </a:r>
          </a:p>
          <a:p>
            <a:pPr algn="just">
              <a:spcAft>
                <a:spcPts val="400"/>
              </a:spcAft>
            </a:pPr>
            <a:r>
              <a:rPr lang="en-US" dirty="0"/>
              <a:t>In the event that a BIP detonation event is required and an exclusion zone is calculated that may impact any area outside the Site:</a:t>
            </a:r>
          </a:p>
          <a:p>
            <a:pPr lvl="1" algn="just">
              <a:spcBef>
                <a:spcPts val="750"/>
              </a:spcBef>
              <a:spcAft>
                <a:spcPts val="400"/>
              </a:spcAft>
              <a:buFont typeface="Wingdings" panose="05000000000000000000" pitchFamily="2" charset="2"/>
              <a:buChar char=""/>
            </a:pPr>
            <a:r>
              <a:rPr lang="en-US" sz="2100" dirty="0"/>
              <a:t>Engineering controls will be utilized to minimize the impact of  blast effects</a:t>
            </a:r>
          </a:p>
          <a:p>
            <a:pPr lvl="1" algn="just">
              <a:spcBef>
                <a:spcPts val="750"/>
              </a:spcBef>
              <a:spcAft>
                <a:spcPts val="400"/>
              </a:spcAft>
              <a:buFont typeface="Wingdings" panose="05000000000000000000" pitchFamily="2" charset="2"/>
              <a:buChar char=""/>
            </a:pPr>
            <a:r>
              <a:rPr lang="en-US" sz="2100" dirty="0"/>
              <a:t>Buffalo Restoration will give reasonable prior notice as required by the Integrated Corrective Action Plan (ICAP)</a:t>
            </a:r>
          </a:p>
          <a:p>
            <a:pPr lvl="1" algn="just">
              <a:spcBef>
                <a:spcPts val="750"/>
              </a:spcBef>
              <a:spcAft>
                <a:spcPts val="400"/>
              </a:spcAft>
              <a:buFont typeface="Wingdings" panose="05000000000000000000" pitchFamily="2" charset="2"/>
              <a:buChar char=""/>
            </a:pPr>
            <a:r>
              <a:rPr lang="en-US" sz="2100" dirty="0"/>
              <a:t>Orlando Bomb Squad will determine what other notifications may be required</a:t>
            </a:r>
          </a:p>
        </p:txBody>
      </p:sp>
    </p:spTree>
    <p:extLst>
      <p:ext uri="{BB962C8B-B14F-4D97-AF65-F5344CB8AC3E}">
        <p14:creationId xmlns:p14="http://schemas.microsoft.com/office/powerpoint/2010/main" val="869551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66"/>
            <a:ext cx="8229600" cy="914400"/>
          </a:xfrm>
        </p:spPr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9649"/>
          <a:stretch/>
        </p:blipFill>
        <p:spPr>
          <a:xfrm>
            <a:off x="653796" y="1205459"/>
            <a:ext cx="7836408" cy="5257800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C78792-2557-495D-AD4C-EC1CAD4B51EE}"/>
              </a:ext>
            </a:extLst>
          </p:cNvPr>
          <p:cNvGrpSpPr/>
          <p:nvPr/>
        </p:nvGrpSpPr>
        <p:grpSpPr>
          <a:xfrm>
            <a:off x="3015943" y="2062886"/>
            <a:ext cx="3800247" cy="3789441"/>
            <a:chOff x="3015943" y="2062886"/>
            <a:chExt cx="3800247" cy="378944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F25D5E-C739-4152-8517-668B00D44355}"/>
                </a:ext>
              </a:extLst>
            </p:cNvPr>
            <p:cNvSpPr/>
            <p:nvPr/>
          </p:nvSpPr>
          <p:spPr>
            <a:xfrm>
              <a:off x="3015943" y="2066711"/>
              <a:ext cx="2542032" cy="2622499"/>
            </a:xfrm>
            <a:custGeom>
              <a:avLst/>
              <a:gdLst>
                <a:gd name="connsiteX0" fmla="*/ 0 w 2542032"/>
                <a:gd name="connsiteY0" fmla="*/ 2618842 h 2622499"/>
                <a:gd name="connsiteX1" fmla="*/ 3658 w 2542032"/>
                <a:gd name="connsiteY1" fmla="*/ 3658 h 2622499"/>
                <a:gd name="connsiteX2" fmla="*/ 2542032 w 2542032"/>
                <a:gd name="connsiteY2" fmla="*/ 0 h 2622499"/>
                <a:gd name="connsiteX3" fmla="*/ 2538374 w 2542032"/>
                <a:gd name="connsiteY3" fmla="*/ 149962 h 2622499"/>
                <a:gd name="connsiteX4" fmla="*/ 2015338 w 2542032"/>
                <a:gd name="connsiteY4" fmla="*/ 146304 h 2622499"/>
                <a:gd name="connsiteX5" fmla="*/ 2008022 w 2542032"/>
                <a:gd name="connsiteY5" fmla="*/ 1613002 h 2622499"/>
                <a:gd name="connsiteX6" fmla="*/ 91440 w 2542032"/>
                <a:gd name="connsiteY6" fmla="*/ 1613002 h 2622499"/>
                <a:gd name="connsiteX7" fmla="*/ 87782 w 2542032"/>
                <a:gd name="connsiteY7" fmla="*/ 2622499 h 2622499"/>
                <a:gd name="connsiteX8" fmla="*/ 0 w 2542032"/>
                <a:gd name="connsiteY8" fmla="*/ 2618842 h 262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2032" h="2622499">
                  <a:moveTo>
                    <a:pt x="0" y="2618842"/>
                  </a:moveTo>
                  <a:cubicBezTo>
                    <a:pt x="1219" y="1747114"/>
                    <a:pt x="2439" y="875386"/>
                    <a:pt x="3658" y="3658"/>
                  </a:cubicBezTo>
                  <a:lnTo>
                    <a:pt x="2542032" y="0"/>
                  </a:lnTo>
                  <a:cubicBezTo>
                    <a:pt x="2540813" y="49987"/>
                    <a:pt x="2539593" y="99975"/>
                    <a:pt x="2538374" y="149962"/>
                  </a:cubicBezTo>
                  <a:lnTo>
                    <a:pt x="2015338" y="146304"/>
                  </a:lnTo>
                  <a:cubicBezTo>
                    <a:pt x="2012899" y="635203"/>
                    <a:pt x="2010461" y="1124103"/>
                    <a:pt x="2008022" y="1613002"/>
                  </a:cubicBezTo>
                  <a:lnTo>
                    <a:pt x="91440" y="1613002"/>
                  </a:lnTo>
                  <a:cubicBezTo>
                    <a:pt x="90221" y="1949501"/>
                    <a:pt x="89001" y="2286000"/>
                    <a:pt x="87782" y="2622499"/>
                  </a:cubicBezTo>
                  <a:lnTo>
                    <a:pt x="0" y="261884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D91B8CE-4671-49C0-8F5B-F5B035F2DA82}"/>
                </a:ext>
              </a:extLst>
            </p:cNvPr>
            <p:cNvSpPr/>
            <p:nvPr/>
          </p:nvSpPr>
          <p:spPr>
            <a:xfrm>
              <a:off x="3015943" y="3690686"/>
              <a:ext cx="3800247" cy="2161641"/>
            </a:xfrm>
            <a:custGeom>
              <a:avLst/>
              <a:gdLst>
                <a:gd name="connsiteX0" fmla="*/ 7316 w 3800247"/>
                <a:gd name="connsiteY0" fmla="*/ 1002182 h 2161641"/>
                <a:gd name="connsiteX1" fmla="*/ 0 w 3800247"/>
                <a:gd name="connsiteY1" fmla="*/ 2157984 h 2161641"/>
                <a:gd name="connsiteX2" fmla="*/ 113386 w 3800247"/>
                <a:gd name="connsiteY2" fmla="*/ 2161641 h 2161641"/>
                <a:gd name="connsiteX3" fmla="*/ 226772 w 3800247"/>
                <a:gd name="connsiteY3" fmla="*/ 2154326 h 2161641"/>
                <a:gd name="connsiteX4" fmla="*/ 321869 w 3800247"/>
                <a:gd name="connsiteY4" fmla="*/ 2147011 h 2161641"/>
                <a:gd name="connsiteX5" fmla="*/ 438912 w 3800247"/>
                <a:gd name="connsiteY5" fmla="*/ 2125065 h 2161641"/>
                <a:gd name="connsiteX6" fmla="*/ 592532 w 3800247"/>
                <a:gd name="connsiteY6" fmla="*/ 2099462 h 2161641"/>
                <a:gd name="connsiteX7" fmla="*/ 698602 w 3800247"/>
                <a:gd name="connsiteY7" fmla="*/ 2062886 h 2161641"/>
                <a:gd name="connsiteX8" fmla="*/ 808330 w 3800247"/>
                <a:gd name="connsiteY8" fmla="*/ 2029968 h 2161641"/>
                <a:gd name="connsiteX9" fmla="*/ 950976 w 3800247"/>
                <a:gd name="connsiteY9" fmla="*/ 1978761 h 2161641"/>
                <a:gd name="connsiteX10" fmla="*/ 1049732 w 3800247"/>
                <a:gd name="connsiteY10" fmla="*/ 1934870 h 2161641"/>
                <a:gd name="connsiteX11" fmla="*/ 1155802 w 3800247"/>
                <a:gd name="connsiteY11" fmla="*/ 1894636 h 2161641"/>
                <a:gd name="connsiteX12" fmla="*/ 1327709 w 3800247"/>
                <a:gd name="connsiteY12" fmla="*/ 1832457 h 2161641"/>
                <a:gd name="connsiteX13" fmla="*/ 1433780 w 3800247"/>
                <a:gd name="connsiteY13" fmla="*/ 1803196 h 2161641"/>
                <a:gd name="connsiteX14" fmla="*/ 1569111 w 3800247"/>
                <a:gd name="connsiteY14" fmla="*/ 1773936 h 2161641"/>
                <a:gd name="connsiteX15" fmla="*/ 1689812 w 3800247"/>
                <a:gd name="connsiteY15" fmla="*/ 1755648 h 2161641"/>
                <a:gd name="connsiteX16" fmla="*/ 1949501 w 3800247"/>
                <a:gd name="connsiteY16" fmla="*/ 1737360 h 2161641"/>
                <a:gd name="connsiteX17" fmla="*/ 2915108 w 3800247"/>
                <a:gd name="connsiteY17" fmla="*/ 1726387 h 2161641"/>
                <a:gd name="connsiteX18" fmla="*/ 3021178 w 3800247"/>
                <a:gd name="connsiteY18" fmla="*/ 1722729 h 2161641"/>
                <a:gd name="connsiteX19" fmla="*/ 3335732 w 3800247"/>
                <a:gd name="connsiteY19" fmla="*/ 1715414 h 2161641"/>
                <a:gd name="connsiteX20" fmla="*/ 3335732 w 3800247"/>
                <a:gd name="connsiteY20" fmla="*/ 1609344 h 2161641"/>
                <a:gd name="connsiteX21" fmla="*/ 3507639 w 3800247"/>
                <a:gd name="connsiteY21" fmla="*/ 1613001 h 2161641"/>
                <a:gd name="connsiteX22" fmla="*/ 3514954 w 3800247"/>
                <a:gd name="connsiteY22" fmla="*/ 1704441 h 2161641"/>
                <a:gd name="connsiteX23" fmla="*/ 3562503 w 3800247"/>
                <a:gd name="connsiteY23" fmla="*/ 1722729 h 2161641"/>
                <a:gd name="connsiteX24" fmla="*/ 3646628 w 3800247"/>
                <a:gd name="connsiteY24" fmla="*/ 1693468 h 2161641"/>
                <a:gd name="connsiteX25" fmla="*/ 3716122 w 3800247"/>
                <a:gd name="connsiteY25" fmla="*/ 1631289 h 2161641"/>
                <a:gd name="connsiteX26" fmla="*/ 3741725 w 3800247"/>
                <a:gd name="connsiteY26" fmla="*/ 1572768 h 2161641"/>
                <a:gd name="connsiteX27" fmla="*/ 3774644 w 3800247"/>
                <a:gd name="connsiteY27" fmla="*/ 1506931 h 2161641"/>
                <a:gd name="connsiteX28" fmla="*/ 3774644 w 3800247"/>
                <a:gd name="connsiteY28" fmla="*/ 1452067 h 2161641"/>
                <a:gd name="connsiteX29" fmla="*/ 3712464 w 3800247"/>
                <a:gd name="connsiteY29" fmla="*/ 1433779 h 2161641"/>
                <a:gd name="connsiteX30" fmla="*/ 3708807 w 3800247"/>
                <a:gd name="connsiteY30" fmla="*/ 1287475 h 2161641"/>
                <a:gd name="connsiteX31" fmla="*/ 3781959 w 3800247"/>
                <a:gd name="connsiteY31" fmla="*/ 1283817 h 2161641"/>
                <a:gd name="connsiteX32" fmla="*/ 3796589 w 3800247"/>
                <a:gd name="connsiteY32" fmla="*/ 1243584 h 2161641"/>
                <a:gd name="connsiteX33" fmla="*/ 3800247 w 3800247"/>
                <a:gd name="connsiteY33" fmla="*/ 1185062 h 2161641"/>
                <a:gd name="connsiteX34" fmla="*/ 3792932 w 3800247"/>
                <a:gd name="connsiteY34" fmla="*/ 1075334 h 2161641"/>
                <a:gd name="connsiteX35" fmla="*/ 3785616 w 3800247"/>
                <a:gd name="connsiteY35" fmla="*/ 994867 h 2161641"/>
                <a:gd name="connsiteX36" fmla="*/ 3778301 w 3800247"/>
                <a:gd name="connsiteY36" fmla="*/ 929030 h 2161641"/>
                <a:gd name="connsiteX37" fmla="*/ 3752698 w 3800247"/>
                <a:gd name="connsiteY37" fmla="*/ 822960 h 2161641"/>
                <a:gd name="connsiteX38" fmla="*/ 3701492 w 3800247"/>
                <a:gd name="connsiteY38" fmla="*/ 837590 h 2161641"/>
                <a:gd name="connsiteX39" fmla="*/ 3683204 w 3800247"/>
                <a:gd name="connsiteY39" fmla="*/ 779068 h 2161641"/>
                <a:gd name="connsiteX40" fmla="*/ 3668573 w 3800247"/>
                <a:gd name="connsiteY40" fmla="*/ 731520 h 2161641"/>
                <a:gd name="connsiteX41" fmla="*/ 3635655 w 3800247"/>
                <a:gd name="connsiteY41" fmla="*/ 629107 h 2161641"/>
                <a:gd name="connsiteX42" fmla="*/ 3602736 w 3800247"/>
                <a:gd name="connsiteY42" fmla="*/ 526694 h 2161641"/>
                <a:gd name="connsiteX43" fmla="*/ 3540557 w 3800247"/>
                <a:gd name="connsiteY43" fmla="*/ 384048 h 2161641"/>
                <a:gd name="connsiteX44" fmla="*/ 3489351 w 3800247"/>
                <a:gd name="connsiteY44" fmla="*/ 296265 h 2161641"/>
                <a:gd name="connsiteX45" fmla="*/ 3438144 w 3800247"/>
                <a:gd name="connsiteY45" fmla="*/ 160934 h 2161641"/>
                <a:gd name="connsiteX46" fmla="*/ 3383280 w 3800247"/>
                <a:gd name="connsiteY46" fmla="*/ 47548 h 2161641"/>
                <a:gd name="connsiteX47" fmla="*/ 3357677 w 3800247"/>
                <a:gd name="connsiteY47" fmla="*/ 3657 h 2161641"/>
                <a:gd name="connsiteX48" fmla="*/ 1667866 w 3800247"/>
                <a:gd name="connsiteY48" fmla="*/ 0 h 2161641"/>
                <a:gd name="connsiteX49" fmla="*/ 1660551 w 3800247"/>
                <a:gd name="connsiteY49" fmla="*/ 1002182 h 2161641"/>
                <a:gd name="connsiteX50" fmla="*/ 7316 w 3800247"/>
                <a:gd name="connsiteY50" fmla="*/ 1002182 h 216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800247" h="2161641">
                  <a:moveTo>
                    <a:pt x="7316" y="1002182"/>
                  </a:moveTo>
                  <a:cubicBezTo>
                    <a:pt x="4877" y="1387449"/>
                    <a:pt x="2439" y="1772717"/>
                    <a:pt x="0" y="2157984"/>
                  </a:cubicBezTo>
                  <a:lnTo>
                    <a:pt x="113386" y="2161641"/>
                  </a:lnTo>
                  <a:lnTo>
                    <a:pt x="226772" y="2154326"/>
                  </a:lnTo>
                  <a:lnTo>
                    <a:pt x="321869" y="2147011"/>
                  </a:lnTo>
                  <a:lnTo>
                    <a:pt x="438912" y="2125065"/>
                  </a:lnTo>
                  <a:lnTo>
                    <a:pt x="592532" y="2099462"/>
                  </a:lnTo>
                  <a:lnTo>
                    <a:pt x="698602" y="2062886"/>
                  </a:lnTo>
                  <a:lnTo>
                    <a:pt x="808330" y="2029968"/>
                  </a:lnTo>
                  <a:lnTo>
                    <a:pt x="950976" y="1978761"/>
                  </a:lnTo>
                  <a:lnTo>
                    <a:pt x="1049732" y="1934870"/>
                  </a:lnTo>
                  <a:lnTo>
                    <a:pt x="1155802" y="1894636"/>
                  </a:lnTo>
                  <a:lnTo>
                    <a:pt x="1327709" y="1832457"/>
                  </a:lnTo>
                  <a:lnTo>
                    <a:pt x="1433780" y="1803196"/>
                  </a:lnTo>
                  <a:lnTo>
                    <a:pt x="1569111" y="1773936"/>
                  </a:lnTo>
                  <a:lnTo>
                    <a:pt x="1689812" y="1755648"/>
                  </a:lnTo>
                  <a:lnTo>
                    <a:pt x="1949501" y="1737360"/>
                  </a:lnTo>
                  <a:lnTo>
                    <a:pt x="2915108" y="1726387"/>
                  </a:lnTo>
                  <a:lnTo>
                    <a:pt x="3021178" y="1722729"/>
                  </a:lnTo>
                  <a:lnTo>
                    <a:pt x="3335732" y="1715414"/>
                  </a:lnTo>
                  <a:lnTo>
                    <a:pt x="3335732" y="1609344"/>
                  </a:lnTo>
                  <a:lnTo>
                    <a:pt x="3507639" y="1613001"/>
                  </a:lnTo>
                  <a:lnTo>
                    <a:pt x="3514954" y="1704441"/>
                  </a:lnTo>
                  <a:lnTo>
                    <a:pt x="3562503" y="1722729"/>
                  </a:lnTo>
                  <a:lnTo>
                    <a:pt x="3646628" y="1693468"/>
                  </a:lnTo>
                  <a:lnTo>
                    <a:pt x="3716122" y="1631289"/>
                  </a:lnTo>
                  <a:lnTo>
                    <a:pt x="3741725" y="1572768"/>
                  </a:lnTo>
                  <a:lnTo>
                    <a:pt x="3774644" y="1506931"/>
                  </a:lnTo>
                  <a:lnTo>
                    <a:pt x="3774644" y="1452067"/>
                  </a:lnTo>
                  <a:lnTo>
                    <a:pt x="3712464" y="1433779"/>
                  </a:lnTo>
                  <a:lnTo>
                    <a:pt x="3708807" y="1287475"/>
                  </a:lnTo>
                  <a:lnTo>
                    <a:pt x="3781959" y="1283817"/>
                  </a:lnTo>
                  <a:lnTo>
                    <a:pt x="3796589" y="1243584"/>
                  </a:lnTo>
                  <a:lnTo>
                    <a:pt x="3800247" y="1185062"/>
                  </a:lnTo>
                  <a:lnTo>
                    <a:pt x="3792932" y="1075334"/>
                  </a:lnTo>
                  <a:lnTo>
                    <a:pt x="3785616" y="994867"/>
                  </a:lnTo>
                  <a:lnTo>
                    <a:pt x="3778301" y="929030"/>
                  </a:lnTo>
                  <a:lnTo>
                    <a:pt x="3752698" y="822960"/>
                  </a:lnTo>
                  <a:lnTo>
                    <a:pt x="3701492" y="837590"/>
                  </a:lnTo>
                  <a:lnTo>
                    <a:pt x="3683204" y="779068"/>
                  </a:lnTo>
                  <a:lnTo>
                    <a:pt x="3668573" y="731520"/>
                  </a:lnTo>
                  <a:lnTo>
                    <a:pt x="3635655" y="629107"/>
                  </a:lnTo>
                  <a:lnTo>
                    <a:pt x="3602736" y="526694"/>
                  </a:lnTo>
                  <a:lnTo>
                    <a:pt x="3540557" y="384048"/>
                  </a:lnTo>
                  <a:lnTo>
                    <a:pt x="3489351" y="296265"/>
                  </a:lnTo>
                  <a:lnTo>
                    <a:pt x="3438144" y="160934"/>
                  </a:lnTo>
                  <a:lnTo>
                    <a:pt x="3383280" y="47548"/>
                  </a:lnTo>
                  <a:lnTo>
                    <a:pt x="3357677" y="3657"/>
                  </a:lnTo>
                  <a:lnTo>
                    <a:pt x="1667866" y="0"/>
                  </a:lnTo>
                  <a:cubicBezTo>
                    <a:pt x="1665428" y="334061"/>
                    <a:pt x="1662989" y="668121"/>
                    <a:pt x="1660551" y="1002182"/>
                  </a:cubicBezTo>
                  <a:lnTo>
                    <a:pt x="7316" y="1002182"/>
                  </a:ln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1DCBB5D-3B8C-44B9-9F5D-3305DF26A90C}"/>
                </a:ext>
              </a:extLst>
            </p:cNvPr>
            <p:cNvSpPr/>
            <p:nvPr/>
          </p:nvSpPr>
          <p:spPr>
            <a:xfrm>
              <a:off x="3108960" y="3686861"/>
              <a:ext cx="1569110" cy="1013155"/>
            </a:xfrm>
            <a:custGeom>
              <a:avLst/>
              <a:gdLst>
                <a:gd name="connsiteX0" fmla="*/ 3658 w 1569110"/>
                <a:gd name="connsiteY0" fmla="*/ 0 h 1013155"/>
                <a:gd name="connsiteX1" fmla="*/ 1569110 w 1569110"/>
                <a:gd name="connsiteY1" fmla="*/ 3657 h 1013155"/>
                <a:gd name="connsiteX2" fmla="*/ 1569110 w 1569110"/>
                <a:gd name="connsiteY2" fmla="*/ 1013155 h 1013155"/>
                <a:gd name="connsiteX3" fmla="*/ 0 w 1569110"/>
                <a:gd name="connsiteY3" fmla="*/ 1009497 h 1013155"/>
                <a:gd name="connsiteX4" fmla="*/ 3658 w 1569110"/>
                <a:gd name="connsiteY4" fmla="*/ 0 h 10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110" h="1013155">
                  <a:moveTo>
                    <a:pt x="3658" y="0"/>
                  </a:moveTo>
                  <a:lnTo>
                    <a:pt x="1569110" y="3657"/>
                  </a:lnTo>
                  <a:lnTo>
                    <a:pt x="1569110" y="1013155"/>
                  </a:lnTo>
                  <a:lnTo>
                    <a:pt x="0" y="1009497"/>
                  </a:lnTo>
                  <a:cubicBezTo>
                    <a:pt x="1219" y="672998"/>
                    <a:pt x="2439" y="336499"/>
                    <a:pt x="3658" y="0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C0C57E8-CEDE-4387-A927-04204918499A}"/>
                </a:ext>
              </a:extLst>
            </p:cNvPr>
            <p:cNvSpPr/>
            <p:nvPr/>
          </p:nvSpPr>
          <p:spPr>
            <a:xfrm>
              <a:off x="5027981" y="2062886"/>
              <a:ext cx="1345997" cy="1626413"/>
            </a:xfrm>
            <a:custGeom>
              <a:avLst/>
              <a:gdLst>
                <a:gd name="connsiteX0" fmla="*/ 0 w 1345997"/>
                <a:gd name="connsiteY0" fmla="*/ 1619098 h 1626413"/>
                <a:gd name="connsiteX1" fmla="*/ 4877 w 1345997"/>
                <a:gd name="connsiteY1" fmla="*/ 153620 h 1626413"/>
                <a:gd name="connsiteX2" fmla="*/ 529133 w 1345997"/>
                <a:gd name="connsiteY2" fmla="*/ 158496 h 1626413"/>
                <a:gd name="connsiteX3" fmla="*/ 529133 w 1345997"/>
                <a:gd name="connsiteY3" fmla="*/ 7316 h 1626413"/>
                <a:gd name="connsiteX4" fmla="*/ 704697 w 1345997"/>
                <a:gd name="connsiteY4" fmla="*/ 2439 h 1626413"/>
                <a:gd name="connsiteX5" fmla="*/ 804672 w 1345997"/>
                <a:gd name="connsiteY5" fmla="*/ 0 h 1626413"/>
                <a:gd name="connsiteX6" fmla="*/ 826617 w 1345997"/>
                <a:gd name="connsiteY6" fmla="*/ 63399 h 1626413"/>
                <a:gd name="connsiteX7" fmla="*/ 838809 w 1345997"/>
                <a:gd name="connsiteY7" fmla="*/ 148743 h 1626413"/>
                <a:gd name="connsiteX8" fmla="*/ 863193 w 1345997"/>
                <a:gd name="connsiteY8" fmla="*/ 243840 h 1626413"/>
                <a:gd name="connsiteX9" fmla="*/ 880262 w 1345997"/>
                <a:gd name="connsiteY9" fmla="*/ 321869 h 1626413"/>
                <a:gd name="connsiteX10" fmla="*/ 902208 w 1345997"/>
                <a:gd name="connsiteY10" fmla="*/ 409652 h 1626413"/>
                <a:gd name="connsiteX11" fmla="*/ 926592 w 1345997"/>
                <a:gd name="connsiteY11" fmla="*/ 485242 h 1626413"/>
                <a:gd name="connsiteX12" fmla="*/ 941222 w 1345997"/>
                <a:gd name="connsiteY12" fmla="*/ 524256 h 1626413"/>
                <a:gd name="connsiteX13" fmla="*/ 880262 w 1345997"/>
                <a:gd name="connsiteY13" fmla="*/ 548640 h 1626413"/>
                <a:gd name="connsiteX14" fmla="*/ 926592 w 1345997"/>
                <a:gd name="connsiteY14" fmla="*/ 668122 h 1626413"/>
                <a:gd name="connsiteX15" fmla="*/ 955853 w 1345997"/>
                <a:gd name="connsiteY15" fmla="*/ 738836 h 1626413"/>
                <a:gd name="connsiteX16" fmla="*/ 1004621 w 1345997"/>
                <a:gd name="connsiteY16" fmla="*/ 846125 h 1626413"/>
                <a:gd name="connsiteX17" fmla="*/ 1058265 w 1345997"/>
                <a:gd name="connsiteY17" fmla="*/ 816864 h 1626413"/>
                <a:gd name="connsiteX18" fmla="*/ 1141171 w 1345997"/>
                <a:gd name="connsiteY18" fmla="*/ 1007060 h 1626413"/>
                <a:gd name="connsiteX19" fmla="*/ 1185062 w 1345997"/>
                <a:gd name="connsiteY19" fmla="*/ 1102157 h 1626413"/>
                <a:gd name="connsiteX20" fmla="*/ 1233830 w 1345997"/>
                <a:gd name="connsiteY20" fmla="*/ 1211885 h 1626413"/>
                <a:gd name="connsiteX21" fmla="*/ 1294790 w 1345997"/>
                <a:gd name="connsiteY21" fmla="*/ 1348436 h 1626413"/>
                <a:gd name="connsiteX22" fmla="*/ 1338681 w 1345997"/>
                <a:gd name="connsiteY22" fmla="*/ 1450848 h 1626413"/>
                <a:gd name="connsiteX23" fmla="*/ 1280160 w 1345997"/>
                <a:gd name="connsiteY23" fmla="*/ 1482548 h 1626413"/>
                <a:gd name="connsiteX24" fmla="*/ 1345997 w 1345997"/>
                <a:gd name="connsiteY24" fmla="*/ 1626413 h 1626413"/>
                <a:gd name="connsiteX25" fmla="*/ 0 w 1345997"/>
                <a:gd name="connsiteY25" fmla="*/ 1619098 h 16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5997" h="1626413">
                  <a:moveTo>
                    <a:pt x="0" y="1619098"/>
                  </a:moveTo>
                  <a:cubicBezTo>
                    <a:pt x="1626" y="1130605"/>
                    <a:pt x="3251" y="642113"/>
                    <a:pt x="4877" y="153620"/>
                  </a:cubicBezTo>
                  <a:lnTo>
                    <a:pt x="529133" y="158496"/>
                  </a:lnTo>
                  <a:lnTo>
                    <a:pt x="529133" y="7316"/>
                  </a:lnTo>
                  <a:lnTo>
                    <a:pt x="704697" y="2439"/>
                  </a:lnTo>
                  <a:lnTo>
                    <a:pt x="804672" y="0"/>
                  </a:lnTo>
                  <a:lnTo>
                    <a:pt x="826617" y="63399"/>
                  </a:lnTo>
                  <a:lnTo>
                    <a:pt x="838809" y="148743"/>
                  </a:lnTo>
                  <a:lnTo>
                    <a:pt x="863193" y="243840"/>
                  </a:lnTo>
                  <a:lnTo>
                    <a:pt x="880262" y="321869"/>
                  </a:lnTo>
                  <a:lnTo>
                    <a:pt x="902208" y="409652"/>
                  </a:lnTo>
                  <a:lnTo>
                    <a:pt x="926592" y="485242"/>
                  </a:lnTo>
                  <a:lnTo>
                    <a:pt x="941222" y="524256"/>
                  </a:lnTo>
                  <a:lnTo>
                    <a:pt x="880262" y="548640"/>
                  </a:lnTo>
                  <a:lnTo>
                    <a:pt x="926592" y="668122"/>
                  </a:lnTo>
                  <a:lnTo>
                    <a:pt x="955853" y="738836"/>
                  </a:lnTo>
                  <a:lnTo>
                    <a:pt x="1004621" y="846125"/>
                  </a:lnTo>
                  <a:lnTo>
                    <a:pt x="1058265" y="816864"/>
                  </a:lnTo>
                  <a:lnTo>
                    <a:pt x="1141171" y="1007060"/>
                  </a:lnTo>
                  <a:lnTo>
                    <a:pt x="1185062" y="1102157"/>
                  </a:lnTo>
                  <a:lnTo>
                    <a:pt x="1233830" y="1211885"/>
                  </a:lnTo>
                  <a:lnTo>
                    <a:pt x="1294790" y="1348436"/>
                  </a:lnTo>
                  <a:lnTo>
                    <a:pt x="1338681" y="1450848"/>
                  </a:lnTo>
                  <a:lnTo>
                    <a:pt x="1280160" y="1482548"/>
                  </a:lnTo>
                  <a:lnTo>
                    <a:pt x="1345997" y="1626413"/>
                  </a:lnTo>
                  <a:lnTo>
                    <a:pt x="0" y="1619098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5BA0FF-AA63-48B2-AD27-757AA49D8EDB}"/>
              </a:ext>
            </a:extLst>
          </p:cNvPr>
          <p:cNvGrpSpPr/>
          <p:nvPr/>
        </p:nvGrpSpPr>
        <p:grpSpPr>
          <a:xfrm>
            <a:off x="6137095" y="2061499"/>
            <a:ext cx="1358190" cy="453751"/>
            <a:chOff x="6608064" y="1471842"/>
            <a:chExt cx="1358190" cy="4537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10011F-290B-4319-A0DC-563EB8997C10}"/>
                </a:ext>
              </a:extLst>
            </p:cNvPr>
            <p:cNvSpPr/>
            <p:nvPr/>
          </p:nvSpPr>
          <p:spPr>
            <a:xfrm>
              <a:off x="6608064" y="1471843"/>
              <a:ext cx="1292352" cy="4537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38A123-144D-47BC-B384-D2691016D930}"/>
                </a:ext>
              </a:extLst>
            </p:cNvPr>
            <p:cNvSpPr txBox="1"/>
            <p:nvPr/>
          </p:nvSpPr>
          <p:spPr>
            <a:xfrm>
              <a:off x="6856994" y="1471842"/>
              <a:ext cx="1109260" cy="17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0000"/>
                  </a:solidFill>
                </a:rPr>
                <a:t>Completed (</a:t>
              </a:r>
              <a:r>
                <a:rPr lang="en-US" sz="500" dirty="0" err="1">
                  <a:solidFill>
                    <a:srgbClr val="000000"/>
                  </a:solidFill>
                </a:rPr>
                <a:t>FDEP</a:t>
              </a:r>
              <a:r>
                <a:rPr lang="en-US" sz="500" dirty="0">
                  <a:solidFill>
                    <a:srgbClr val="000000"/>
                  </a:solidFill>
                </a:rPr>
                <a:t> accepted &amp; </a:t>
              </a:r>
              <a:r>
                <a:rPr lang="en-US" sz="500" dirty="0" err="1">
                  <a:solidFill>
                    <a:srgbClr val="000000"/>
                  </a:solidFill>
                </a:rPr>
                <a:t>NFA</a:t>
              </a:r>
              <a:r>
                <a:rPr lang="en-US" sz="5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556B48-9282-4B2F-94AA-EE11A7F0FF87}"/>
                </a:ext>
              </a:extLst>
            </p:cNvPr>
            <p:cNvSpPr txBox="1"/>
            <p:nvPr/>
          </p:nvSpPr>
          <p:spPr>
            <a:xfrm>
              <a:off x="6865172" y="1611056"/>
              <a:ext cx="667046" cy="1737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00" dirty="0" err="1">
                  <a:solidFill>
                    <a:srgbClr val="000000"/>
                  </a:solidFill>
                </a:rPr>
                <a:t>ASCR</a:t>
              </a:r>
              <a:r>
                <a:rPr lang="en-US" sz="500" dirty="0">
                  <a:solidFill>
                    <a:srgbClr val="000000"/>
                  </a:solidFill>
                </a:rPr>
                <a:t> Completed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16EEC0-FFF8-44FD-A227-2B251A3238F8}"/>
                </a:ext>
              </a:extLst>
            </p:cNvPr>
            <p:cNvSpPr txBox="1"/>
            <p:nvPr/>
          </p:nvSpPr>
          <p:spPr>
            <a:xfrm>
              <a:off x="6865172" y="1756315"/>
              <a:ext cx="59389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0000"/>
                  </a:solidFill>
                </a:rPr>
                <a:t>Work On-going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DFDF8D-68CD-4028-8529-3BFBA3DDA09B}"/>
                </a:ext>
              </a:extLst>
            </p:cNvPr>
            <p:cNvSpPr/>
            <p:nvPr/>
          </p:nvSpPr>
          <p:spPr>
            <a:xfrm>
              <a:off x="6650182" y="1506071"/>
              <a:ext cx="244492" cy="10268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022EBC-421E-4E84-8B6F-5A35645EB4CE}"/>
                </a:ext>
              </a:extLst>
            </p:cNvPr>
            <p:cNvSpPr/>
            <p:nvPr/>
          </p:nvSpPr>
          <p:spPr>
            <a:xfrm>
              <a:off x="6650182" y="1650561"/>
              <a:ext cx="244492" cy="10268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C39B5E-75CB-4C09-9EDA-07F84BCBA4DD}"/>
                </a:ext>
              </a:extLst>
            </p:cNvPr>
            <p:cNvSpPr/>
            <p:nvPr/>
          </p:nvSpPr>
          <p:spPr>
            <a:xfrm>
              <a:off x="6650182" y="1789611"/>
              <a:ext cx="244492" cy="10268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5776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PROJECT INFORMATION AND UPDATES VISIT WWW.VISTAPARK.INFO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 for your interest and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45199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WE GOT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1007"/>
            <a:ext cx="7886700" cy="52578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The contamination stems from military use of the property, part of the former </a:t>
            </a:r>
            <a:r>
              <a:rPr lang="en-US" dirty="0" err="1"/>
              <a:t>Pinecastle</a:t>
            </a:r>
            <a:r>
              <a:rPr lang="en-US" dirty="0"/>
              <a:t> Jeep Range, for a variety of munitions training and demonstration exercises during World War II.</a:t>
            </a:r>
          </a:p>
          <a:p>
            <a:pPr>
              <a:spcAft>
                <a:spcPts val="800"/>
              </a:spcAft>
            </a:pPr>
            <a:r>
              <a:rPr lang="en-US" dirty="0"/>
              <a:t>In 2007, investigation and studies conducted by the U.S. Army Corps of Engineers (</a:t>
            </a:r>
            <a:r>
              <a:rPr lang="en-US" dirty="0" err="1"/>
              <a:t>ACOE</a:t>
            </a:r>
            <a:r>
              <a:rPr lang="en-US" dirty="0"/>
              <a:t>) identified hazards including bomb craters, munitions debris, and soils contaminated with explosive compounds.</a:t>
            </a:r>
          </a:p>
          <a:p>
            <a:pPr>
              <a:spcAft>
                <a:spcPts val="800"/>
              </a:spcAft>
            </a:pPr>
            <a:r>
              <a:rPr lang="en-US" dirty="0"/>
              <a:t>The </a:t>
            </a:r>
            <a:r>
              <a:rPr lang="en-US" dirty="0" err="1"/>
              <a:t>ACOE</a:t>
            </a:r>
            <a:r>
              <a:rPr lang="en-US" dirty="0"/>
              <a:t> studied the site in 2008, but has not implemented any specific plan to remediate the full site.  The </a:t>
            </a:r>
            <a:r>
              <a:rPr lang="en-US" dirty="0" err="1"/>
              <a:t>ACOE</a:t>
            </a:r>
            <a:r>
              <a:rPr lang="en-US" dirty="0"/>
              <a:t> has not committed to a date for remediation of any portion of Vista Park in the foreseeable future.</a:t>
            </a:r>
          </a:p>
          <a:p>
            <a:pPr>
              <a:spcAft>
                <a:spcPts val="800"/>
              </a:spcAft>
            </a:pPr>
            <a:r>
              <a:rPr lang="en-US" dirty="0"/>
              <a:t>The Florida Department of Environmental Protection (</a:t>
            </a:r>
            <a:r>
              <a:rPr lang="en-US" dirty="0" err="1"/>
              <a:t>FDEP</a:t>
            </a:r>
            <a:r>
              <a:rPr lang="en-US" dirty="0"/>
              <a:t>) approved the Voluntary Cleanup Order (</a:t>
            </a:r>
            <a:r>
              <a:rPr lang="en-US" dirty="0" err="1"/>
              <a:t>VCO</a:t>
            </a:r>
            <a:r>
              <a:rPr lang="en-US" dirty="0"/>
              <a:t>) following the owner’s submittal of a detailed plan for the clearance process.</a:t>
            </a:r>
          </a:p>
        </p:txBody>
      </p:sp>
    </p:spTree>
    <p:extLst>
      <p:ext uri="{BB962C8B-B14F-4D97-AF65-F5344CB8AC3E}">
        <p14:creationId xmlns:p14="http://schemas.microsoft.com/office/powerpoint/2010/main" val="47891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you can expect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1007"/>
            <a:ext cx="7886700" cy="52578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Neighbors will be fully informed on each primary phase of cleanup activity, so they know what to expect from the clearance process.</a:t>
            </a:r>
          </a:p>
          <a:p>
            <a:pPr>
              <a:spcAft>
                <a:spcPts val="800"/>
              </a:spcAft>
            </a:pPr>
            <a:r>
              <a:rPr lang="en-US" dirty="0"/>
              <a:t>State government oversight of the Unexploded Ordnance (UXO) Remediation project.  The </a:t>
            </a:r>
            <a:r>
              <a:rPr lang="en-US" dirty="0" err="1"/>
              <a:t>FDEP</a:t>
            </a:r>
            <a:r>
              <a:rPr lang="en-US" dirty="0"/>
              <a:t>, through its </a:t>
            </a:r>
            <a:r>
              <a:rPr lang="en-US" dirty="0" err="1"/>
              <a:t>VCO</a:t>
            </a:r>
            <a:r>
              <a:rPr lang="en-US" dirty="0"/>
              <a:t>, prescribes strict guidelines for the remediation and restoration process.</a:t>
            </a:r>
          </a:p>
          <a:p>
            <a:pPr>
              <a:spcAft>
                <a:spcPts val="800"/>
              </a:spcAft>
            </a:pPr>
            <a:r>
              <a:rPr lang="en-US" dirty="0"/>
              <a:t>Neighbors will see equipment brought in to clear the land, as well as deliveries of scanning devices used to detect subsurface anomalies (potential Munitions and Explosives of Concern [</a:t>
            </a:r>
            <a:r>
              <a:rPr lang="en-US" dirty="0" err="1"/>
              <a:t>MEC</a:t>
            </a:r>
            <a:r>
              <a:rPr lang="en-US" dirty="0"/>
              <a:t>]).</a:t>
            </a:r>
          </a:p>
          <a:p>
            <a:pPr>
              <a:spcAft>
                <a:spcPts val="800"/>
              </a:spcAft>
            </a:pPr>
            <a:r>
              <a:rPr lang="en-US" dirty="0"/>
              <a:t>Future meetings, so the community can receive updates and provide input on the progress of the remediation efforts.</a:t>
            </a:r>
          </a:p>
        </p:txBody>
      </p:sp>
    </p:spTree>
    <p:extLst>
      <p:ext uri="{BB962C8B-B14F-4D97-AF65-F5344CB8AC3E}">
        <p14:creationId xmlns:p14="http://schemas.microsoft.com/office/powerpoint/2010/main" val="1820579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66"/>
            <a:ext cx="8229600" cy="914400"/>
          </a:xfrm>
        </p:spPr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9649"/>
          <a:stretch/>
        </p:blipFill>
        <p:spPr>
          <a:xfrm>
            <a:off x="653796" y="1207646"/>
            <a:ext cx="7836408" cy="5257800"/>
          </a:xfrm>
        </p:spPr>
      </p:pic>
    </p:spTree>
    <p:extLst>
      <p:ext uri="{BB962C8B-B14F-4D97-AF65-F5344CB8AC3E}">
        <p14:creationId xmlns:p14="http://schemas.microsoft.com/office/powerpoint/2010/main" val="21457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3104"/>
            <a:ext cx="8229600" cy="685800"/>
          </a:xfrm>
        </p:spPr>
        <p:txBody>
          <a:bodyPr/>
          <a:lstStyle/>
          <a:p>
            <a:r>
              <a:rPr lang="en-US" dirty="0"/>
              <a:t>SITE WIDE PRE-REMEDIATION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273" y="698659"/>
            <a:ext cx="4517708" cy="6128861"/>
          </a:xfrm>
        </p:spPr>
      </p:pic>
    </p:spTree>
    <p:extLst>
      <p:ext uri="{BB962C8B-B14F-4D97-AF65-F5344CB8AC3E}">
        <p14:creationId xmlns:p14="http://schemas.microsoft.com/office/powerpoint/2010/main" val="397902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530"/>
            <a:ext cx="7886700" cy="685800"/>
          </a:xfrm>
        </p:spPr>
        <p:txBody>
          <a:bodyPr/>
          <a:lstStyle/>
          <a:p>
            <a:r>
              <a:rPr lang="en-US" dirty="0"/>
              <a:t>SITE WIDE POST-REMEDIATION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552" y="735904"/>
            <a:ext cx="2598896" cy="61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1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176699"/>
            <a:ext cx="8625840" cy="1350646"/>
          </a:xfrm>
        </p:spPr>
        <p:txBody>
          <a:bodyPr>
            <a:noAutofit/>
          </a:bodyPr>
          <a:lstStyle/>
          <a:p>
            <a:r>
              <a:rPr lang="en-US" sz="3000" dirty="0"/>
              <a:t>Preliminary Wetland Evaluations Used in Developing the </a:t>
            </a:r>
            <a:r>
              <a:rPr lang="en-US" sz="3000" dirty="0" err="1"/>
              <a:t>FDEP</a:t>
            </a:r>
            <a:r>
              <a:rPr lang="en-US" sz="3000" dirty="0"/>
              <a:t> Voluntary Cleanup Order - completed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7741"/>
            <a:ext cx="7886700" cy="4815705"/>
          </a:xfrm>
        </p:spPr>
        <p:txBody>
          <a:bodyPr/>
          <a:lstStyle/>
          <a:p>
            <a:pPr lvl="0"/>
            <a:r>
              <a:rPr lang="en-US" dirty="0"/>
              <a:t>Researched historical databases including aerial photography; published wetland maps; U.S. Geological Survey topographic surveys</a:t>
            </a:r>
          </a:p>
          <a:p>
            <a:pPr lvl="0"/>
            <a:r>
              <a:rPr lang="en-US" dirty="0"/>
              <a:t>Field delineated all wetlands and located by Global Positioning System</a:t>
            </a:r>
          </a:p>
          <a:p>
            <a:pPr lvl="0"/>
            <a:r>
              <a:rPr lang="en-US" dirty="0"/>
              <a:t>Conducted preliminary functional wetland assessments</a:t>
            </a:r>
          </a:p>
          <a:p>
            <a:pPr lvl="0"/>
            <a:r>
              <a:rPr lang="en-US" dirty="0"/>
              <a:t>Researched listed species databases for potential occurrence of Threatened and/or Endangered wildlife species or Species of Special Concern</a:t>
            </a:r>
          </a:p>
          <a:p>
            <a:pPr lvl="0"/>
            <a:r>
              <a:rPr lang="en-US" dirty="0"/>
              <a:t>Coordinated with Project Team on techniques for </a:t>
            </a:r>
            <a:r>
              <a:rPr lang="en-US" dirty="0" err="1"/>
              <a:t>UXO</a:t>
            </a:r>
            <a:r>
              <a:rPr lang="en-US" dirty="0"/>
              <a:t> (munitions) sampling in wetlands, and post remediation</a:t>
            </a:r>
          </a:p>
          <a:p>
            <a:pPr lvl="0"/>
            <a:r>
              <a:rPr lang="en-US" dirty="0"/>
              <a:t>Evaluated potential wetland restoration approaches</a:t>
            </a:r>
          </a:p>
          <a:p>
            <a:pPr lvl="0"/>
            <a:r>
              <a:rPr lang="en-US" dirty="0"/>
              <a:t>Coordinated wetlands evaluations and procedures with </a:t>
            </a:r>
            <a:r>
              <a:rPr lang="en-US" dirty="0" err="1"/>
              <a:t>FDEP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09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eting Boards">
  <a:themeElements>
    <a:clrScheme name="Custom 34">
      <a:dk1>
        <a:srgbClr val="4A5242"/>
      </a:dk1>
      <a:lt1>
        <a:srgbClr val="FFCC00"/>
      </a:lt1>
      <a:dk2>
        <a:srgbClr val="FFCC00"/>
      </a:dk2>
      <a:lt2>
        <a:srgbClr val="FFCC00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1067</Words>
  <Application>Microsoft Office PowerPoint</Application>
  <PresentationFormat>On-screen Show (4:3)</PresentationFormat>
  <Paragraphs>111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Corbel</vt:lpstr>
      <vt:lpstr>Helvetica</vt:lpstr>
      <vt:lpstr>Wingdings</vt:lpstr>
      <vt:lpstr>Meeting Boards</vt:lpstr>
      <vt:lpstr>Vista Park Remediation project  FOURTH update meeting</vt:lpstr>
      <vt:lpstr>Historical images of munitions use on former pinecastle jeep range</vt:lpstr>
      <vt:lpstr>VISTA PARK REMEDIATION:  RESOLVING WWII-ERA ENVIRONMENTAL CONTAMINATION  AND PUBLIC SAFETY RISKS</vt:lpstr>
      <vt:lpstr>HOW WE GOT HERE</vt:lpstr>
      <vt:lpstr>What you can expect</vt:lpstr>
      <vt:lpstr>Vista Park Site Marked With Munitions Remediation Sectors</vt:lpstr>
      <vt:lpstr>SITE WIDE PRE-REMEDIATION</vt:lpstr>
      <vt:lpstr>SITE WIDE POST-REMEDIATION</vt:lpstr>
      <vt:lpstr>Preliminary Wetland Evaluations Used in Developing the FDEP Voluntary Cleanup Order - completed</vt:lpstr>
      <vt:lpstr>Vista Park Site Marked With Munitions Remediation Sectors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Wetland Requirements associated with the FDEP Voluntary Cleanup Order</vt:lpstr>
      <vt:lpstr>Wetland Requirements associated with the FDEP Voluntary Cleanup Order (Continued)</vt:lpstr>
      <vt:lpstr>SITE WIDE REMEDIATION PROCESS SECTOR BY SECTOR</vt:lpstr>
      <vt:lpstr>Vista Park UXO Remediation Process</vt:lpstr>
      <vt:lpstr>PowerPoint Presentation</vt:lpstr>
      <vt:lpstr>PowerPoint Presentation</vt:lpstr>
      <vt:lpstr>PowerPoint Presentation</vt:lpstr>
      <vt:lpstr>PowerPoint Presentation</vt:lpstr>
      <vt:lpstr>UXO/MD FOUND IN SECTORS A, B, C, D, E, AND 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BLOW IN PLACE DETONATION GUIDELINES</vt:lpstr>
      <vt:lpstr>Vista Park Site Marked With Munitions Remediation Sectors</vt:lpstr>
      <vt:lpstr>FOR PROJECT INFORMATION AND UPDATES VISIT WWW.VISTAPARK.INFO   Thank you for your interest and participation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 Park Remediation project  third update meeting</dc:title>
  <dc:creator>DAVID CROSSLEY</dc:creator>
  <cp:lastModifiedBy>Veronica C. Leavenworth</cp:lastModifiedBy>
  <cp:revision>74</cp:revision>
  <cp:lastPrinted>2019-10-08T17:29:49Z</cp:lastPrinted>
  <dcterms:created xsi:type="dcterms:W3CDTF">2019-10-03T11:42:48Z</dcterms:created>
  <dcterms:modified xsi:type="dcterms:W3CDTF">2019-10-08T18:26:06Z</dcterms:modified>
</cp:coreProperties>
</file>