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86" r:id="rId2"/>
    <p:sldId id="259" r:id="rId3"/>
    <p:sldId id="277" r:id="rId4"/>
    <p:sldId id="287" r:id="rId5"/>
    <p:sldId id="262" r:id="rId6"/>
    <p:sldId id="290" r:id="rId7"/>
    <p:sldId id="264" r:id="rId8"/>
    <p:sldId id="268" r:id="rId9"/>
    <p:sldId id="311" r:id="rId10"/>
    <p:sldId id="257" r:id="rId11"/>
    <p:sldId id="294" r:id="rId12"/>
    <p:sldId id="297" r:id="rId13"/>
    <p:sldId id="295" r:id="rId14"/>
    <p:sldId id="293" r:id="rId15"/>
    <p:sldId id="296" r:id="rId16"/>
    <p:sldId id="258" r:id="rId17"/>
    <p:sldId id="288" r:id="rId18"/>
    <p:sldId id="269" r:id="rId19"/>
    <p:sldId id="298" r:id="rId20"/>
    <p:sldId id="299" r:id="rId21"/>
    <p:sldId id="314" r:id="rId22"/>
    <p:sldId id="312" r:id="rId23"/>
    <p:sldId id="301" r:id="rId24"/>
    <p:sldId id="302" r:id="rId25"/>
    <p:sldId id="303" r:id="rId26"/>
    <p:sldId id="304" r:id="rId27"/>
    <p:sldId id="305" r:id="rId28"/>
    <p:sldId id="306" r:id="rId29"/>
    <p:sldId id="308" r:id="rId30"/>
    <p:sldId id="318" r:id="rId31"/>
    <p:sldId id="317" r:id="rId32"/>
    <p:sldId id="319" r:id="rId33"/>
    <p:sldId id="263" r:id="rId3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5242"/>
    <a:srgbClr val="51526B"/>
    <a:srgbClr val="969696"/>
    <a:srgbClr val="505078"/>
    <a:srgbClr val="666699"/>
    <a:srgbClr val="FFCC66"/>
    <a:srgbClr val="637052"/>
    <a:srgbClr val="663300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43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2" d="100"/>
          <a:sy n="62" d="100"/>
        </p:scale>
        <p:origin x="2299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17BD266C-DF8A-4B74-BC15-870099AFB9AD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r">
              <a:defRPr sz="1300"/>
            </a:lvl1pPr>
          </a:lstStyle>
          <a:p>
            <a:fld id="{595C93B4-9E48-493B-A5B9-6D59BC048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5D148-9BD6-4D7A-A68F-819556BE76A3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2E25-01D2-4A3C-A35F-F8A065B8A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0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Description  - describe</a:t>
            </a:r>
            <a:r>
              <a:rPr lang="en-US" baseline="0" dirty="0"/>
              <a:t> the location compared to known roads and describe the Sectors we are working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38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</a:t>
            </a:r>
            <a:r>
              <a:rPr lang="en-US" baseline="0" dirty="0"/>
              <a:t> are some examples of  Site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2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24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282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332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904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567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7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AD5D-AA6A-42AB-A5DF-86259790B82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7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FCC6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4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5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39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 userDrawn="1"/>
        </p:nvSpPr>
        <p:spPr bwMode="auto">
          <a:xfrm>
            <a:off x="292100" y="2220913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/>
          <a:p>
            <a:pPr eaLnBrk="1" fontAlgn="auto" hangingPunct="1">
              <a:lnSpc>
                <a:spcPts val="3340"/>
              </a:lnSpc>
              <a:spcAft>
                <a:spcPts val="0"/>
              </a:spcAft>
              <a:defRPr/>
            </a:pPr>
            <a:endParaRPr lang="en-US" sz="3200" b="1" spc="-100" dirty="0">
              <a:solidFill>
                <a:srgbClr val="00608C"/>
              </a:solidFill>
              <a:latin typeface="Helvetica"/>
              <a:ea typeface="+mj-ea"/>
              <a:cs typeface="Helvetica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19125"/>
            <a:ext cx="9144000" cy="0"/>
          </a:xfrm>
          <a:prstGeom prst="line">
            <a:avLst/>
          </a:prstGeom>
          <a:ln w="12700" cmpd="sng">
            <a:solidFill>
              <a:srgbClr val="E86D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147" y="2220930"/>
            <a:ext cx="7555832" cy="3627771"/>
          </a:xfrm>
        </p:spPr>
        <p:txBody>
          <a:bodyPr rIns="0" bIns="0">
            <a:noAutofit/>
          </a:bodyPr>
          <a:lstStyle>
            <a:lvl1pPr marL="256032" indent="-256032">
              <a:spcBef>
                <a:spcPts val="1000"/>
              </a:spcBef>
              <a:spcAft>
                <a:spcPts val="1000"/>
              </a:spcAft>
              <a:defRPr sz="2500">
                <a:solidFill>
                  <a:srgbClr val="595959"/>
                </a:solidFill>
              </a:defRPr>
            </a:lvl1pPr>
            <a:lvl2pPr>
              <a:spcBef>
                <a:spcPts val="1000"/>
              </a:spcBef>
              <a:spcAft>
                <a:spcPts val="1000"/>
              </a:spcAft>
              <a:defRPr sz="2100">
                <a:solidFill>
                  <a:srgbClr val="595959"/>
                </a:solidFill>
              </a:defRPr>
            </a:lvl2pPr>
            <a:lvl3pPr>
              <a:spcBef>
                <a:spcPts val="1000"/>
              </a:spcBef>
              <a:spcAft>
                <a:spcPts val="1000"/>
              </a:spcAft>
              <a:defRPr sz="1800">
                <a:solidFill>
                  <a:srgbClr val="595959"/>
                </a:solidFill>
              </a:defRPr>
            </a:lvl3pPr>
            <a:lvl4pPr>
              <a:spcBef>
                <a:spcPts val="1000"/>
              </a:spcBef>
              <a:spcAft>
                <a:spcPts val="1000"/>
              </a:spcAft>
              <a:defRPr sz="1600">
                <a:solidFill>
                  <a:srgbClr val="595959"/>
                </a:solidFill>
              </a:defRPr>
            </a:lvl4pPr>
            <a:lvl5pPr>
              <a:spcBef>
                <a:spcPts val="1000"/>
              </a:spcBef>
              <a:spcAft>
                <a:spcPts val="1000"/>
              </a:spcAft>
              <a:defRPr sz="16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71450" y="244720"/>
            <a:ext cx="8350250" cy="446597"/>
          </a:xfrm>
        </p:spPr>
        <p:txBody>
          <a:bodyPr/>
          <a:lstStyle>
            <a:lvl1pPr>
              <a:buNone/>
              <a:defRPr sz="1200" b="1">
                <a:solidFill>
                  <a:srgbClr val="A56E5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318677" y="1128473"/>
            <a:ext cx="5546725" cy="933240"/>
          </a:xfrm>
        </p:spPr>
        <p:txBody>
          <a:bodyPr/>
          <a:lstStyle>
            <a:lvl1pPr marL="0" indent="0">
              <a:lnSpc>
                <a:spcPts val="3340"/>
              </a:lnSpc>
              <a:spcBef>
                <a:spcPts val="0"/>
              </a:spcBef>
              <a:buNone/>
              <a:defRPr b="1" i="0" baseline="0">
                <a:solidFill>
                  <a:srgbClr val="5A4D3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081C-6A02-4E21-B0C5-3EF67C253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36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766"/>
            <a:ext cx="8229600" cy="685800"/>
          </a:xfrm>
        </p:spPr>
        <p:txBody>
          <a:bodyPr/>
          <a:lstStyle>
            <a:lvl1pPr algn="ctr">
              <a:defRPr cap="all" baseline="0"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2345"/>
            <a:ext cx="7886700" cy="5257800"/>
          </a:xfrm>
        </p:spPr>
        <p:txBody>
          <a:bodyPr/>
          <a:lstStyle>
            <a:lvl1pPr algn="just">
              <a:spcAft>
                <a:spcPts val="400"/>
              </a:spcAft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97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02632"/>
            <a:ext cx="7886700" cy="2852737"/>
          </a:xfrm>
        </p:spPr>
        <p:txBody>
          <a:bodyPr anchor="ctr"/>
          <a:lstStyle>
            <a:lvl1pPr algn="ctr">
              <a:defRPr sz="4500" i="1"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31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7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  <a:lvl2pPr>
              <a:defRPr>
                <a:solidFill>
                  <a:srgbClr val="FFCC66"/>
                </a:solidFill>
              </a:defRPr>
            </a:lvl2pPr>
            <a:lvl3pPr>
              <a:defRPr>
                <a:solidFill>
                  <a:srgbClr val="FFCC66"/>
                </a:solidFill>
              </a:defRPr>
            </a:lvl3pPr>
            <a:lvl4pPr>
              <a:defRPr>
                <a:solidFill>
                  <a:srgbClr val="FFCC66"/>
                </a:solidFill>
              </a:defRPr>
            </a:lvl4pPr>
            <a:lvl5pPr>
              <a:defRPr>
                <a:solidFill>
                  <a:srgbClr val="FFCC6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5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3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9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97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CC66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FFCC66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FFCC66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FFCC66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FFCC66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FFCC6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683708"/>
            <a:ext cx="6858000" cy="1690872"/>
          </a:xfrm>
        </p:spPr>
        <p:txBody>
          <a:bodyPr>
            <a:normAutofit fontScale="90000"/>
          </a:bodyPr>
          <a:lstStyle/>
          <a:p>
            <a:r>
              <a:rPr lang="en-US" b="1" cap="all" dirty="0" smtClean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Vista Park Remediation project </a:t>
            </a:r>
            <a:br>
              <a:rPr lang="en-US" b="1" cap="all" dirty="0" smtClean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b="1" cap="all" dirty="0" smtClean="0">
                <a:effectLst/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third update meeting</a:t>
            </a:r>
            <a:endParaRPr lang="en-US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468169"/>
            <a:ext cx="6858000" cy="494103"/>
          </a:xfrm>
        </p:spPr>
        <p:txBody>
          <a:bodyPr>
            <a:noAutofit/>
          </a:bodyPr>
          <a:lstStyle/>
          <a:p>
            <a:r>
              <a:rPr lang="en-US" sz="3000" b="1" cap="all" dirty="0" smtClean="0">
                <a:latin typeface="Corbel" panose="020B0503020204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May 24, 2017</a:t>
            </a:r>
            <a:endParaRPr lang="en-US" sz="3000" b="1" cap="all" dirty="0">
              <a:latin typeface="Corbel" panose="020B0503020204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2120" y="2079546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/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462280" y="4450319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8219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" y="233261"/>
            <a:ext cx="8625840" cy="1350646"/>
          </a:xfrm>
        </p:spPr>
        <p:txBody>
          <a:bodyPr>
            <a:noAutofit/>
          </a:bodyPr>
          <a:lstStyle/>
          <a:p>
            <a:r>
              <a:rPr lang="en-US" sz="3000" dirty="0" smtClean="0"/>
              <a:t>Preliminary Wetland Evaluations Used in Developing the </a:t>
            </a:r>
            <a:r>
              <a:rPr lang="en-US" sz="3000" dirty="0" err="1" smtClean="0"/>
              <a:t>FDEP</a:t>
            </a:r>
            <a:r>
              <a:rPr lang="en-US" sz="3000" dirty="0" smtClean="0"/>
              <a:t> Voluntary Cleanup Order - completed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7741"/>
            <a:ext cx="7886700" cy="4815705"/>
          </a:xfrm>
        </p:spPr>
        <p:txBody>
          <a:bodyPr/>
          <a:lstStyle/>
          <a:p>
            <a:pPr lvl="0"/>
            <a:r>
              <a:rPr lang="en-US" dirty="0" smtClean="0"/>
              <a:t>Researched historical databases including aerial photography; published wetland maps; USGS topographic surveys</a:t>
            </a:r>
          </a:p>
          <a:p>
            <a:pPr lvl="0"/>
            <a:r>
              <a:rPr lang="en-US" dirty="0" smtClean="0"/>
              <a:t>Field delineated all wetlands and located by Global Positioning System</a:t>
            </a:r>
          </a:p>
          <a:p>
            <a:pPr lvl="0"/>
            <a:r>
              <a:rPr lang="en-US" dirty="0" smtClean="0"/>
              <a:t>Conducted preliminary functional wetland assessments</a:t>
            </a:r>
          </a:p>
          <a:p>
            <a:pPr lvl="0"/>
            <a:r>
              <a:rPr lang="en-US" dirty="0" smtClean="0"/>
              <a:t>Researched listed species databases for potential occurrence of Threatened and/or Endangered wildlife species or Species of Special Concern</a:t>
            </a:r>
          </a:p>
          <a:p>
            <a:pPr lvl="0"/>
            <a:r>
              <a:rPr lang="en-US" dirty="0" smtClean="0"/>
              <a:t>Coordinated with Project Team on techniques for </a:t>
            </a:r>
            <a:r>
              <a:rPr lang="en-US" dirty="0" err="1" smtClean="0"/>
              <a:t>UXO</a:t>
            </a:r>
            <a:r>
              <a:rPr lang="en-US" dirty="0" smtClean="0"/>
              <a:t> (munitions) sampling in wetlands, and post remediation</a:t>
            </a:r>
          </a:p>
          <a:p>
            <a:pPr lvl="0"/>
            <a:r>
              <a:rPr lang="en-US" dirty="0" smtClean="0"/>
              <a:t>Evaluated potential wetland restoration approaches</a:t>
            </a:r>
          </a:p>
          <a:p>
            <a:pPr lvl="0"/>
            <a:r>
              <a:rPr lang="en-US" dirty="0" smtClean="0"/>
              <a:t>Coordinated wetlands evaluations and procedures with Florida Department of Environmental Protection (</a:t>
            </a:r>
            <a:r>
              <a:rPr lang="en-US" dirty="0" err="1" smtClean="0"/>
              <a:t>FDEP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582930"/>
            <a:ext cx="7589520" cy="5692140"/>
          </a:xfrm>
        </p:spPr>
      </p:pic>
    </p:spTree>
    <p:extLst>
      <p:ext uri="{BB962C8B-B14F-4D97-AF65-F5344CB8AC3E}">
        <p14:creationId xmlns:p14="http://schemas.microsoft.com/office/powerpoint/2010/main" val="33427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582930"/>
            <a:ext cx="7589520" cy="5692140"/>
          </a:xfrm>
        </p:spPr>
      </p:pic>
    </p:spTree>
    <p:extLst>
      <p:ext uri="{BB962C8B-B14F-4D97-AF65-F5344CB8AC3E}">
        <p14:creationId xmlns:p14="http://schemas.microsoft.com/office/powerpoint/2010/main" val="36056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582930"/>
            <a:ext cx="7589520" cy="5692140"/>
          </a:xfrm>
        </p:spPr>
      </p:pic>
    </p:spTree>
    <p:extLst>
      <p:ext uri="{BB962C8B-B14F-4D97-AF65-F5344CB8AC3E}">
        <p14:creationId xmlns:p14="http://schemas.microsoft.com/office/powerpoint/2010/main" val="38596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0150"/>
            <a:ext cx="7924800" cy="4457700"/>
          </a:xfrm>
        </p:spPr>
      </p:pic>
    </p:spTree>
    <p:extLst>
      <p:ext uri="{BB962C8B-B14F-4D97-AF65-F5344CB8AC3E}">
        <p14:creationId xmlns:p14="http://schemas.microsoft.com/office/powerpoint/2010/main" val="13777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" y="1197864"/>
            <a:ext cx="7932930" cy="4462272"/>
          </a:xfrm>
        </p:spPr>
      </p:pic>
    </p:spTree>
    <p:extLst>
      <p:ext uri="{BB962C8B-B14F-4D97-AF65-F5344CB8AC3E}">
        <p14:creationId xmlns:p14="http://schemas.microsoft.com/office/powerpoint/2010/main" val="37575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23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Wetland Requirements associated with the </a:t>
            </a:r>
            <a:r>
              <a:rPr lang="en-US" sz="2800" dirty="0" err="1" smtClean="0"/>
              <a:t>FDEP</a:t>
            </a:r>
            <a:r>
              <a:rPr lang="en-US" sz="2800" dirty="0" smtClean="0"/>
              <a:t> Voluntary Cleanup Order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76" y="1302757"/>
            <a:ext cx="8145624" cy="5377967"/>
          </a:xfrm>
        </p:spPr>
        <p:txBody>
          <a:bodyPr>
            <a:noAutofit/>
          </a:bodyPr>
          <a:lstStyle/>
          <a:p>
            <a:pPr lvl="0"/>
            <a:r>
              <a:rPr lang="en-US" sz="1700" dirty="0" err="1" smtClean="0"/>
              <a:t>FDEP</a:t>
            </a:r>
            <a:r>
              <a:rPr lang="en-US" sz="1700" dirty="0" smtClean="0"/>
              <a:t> site review </a:t>
            </a:r>
            <a:r>
              <a:rPr lang="en-US" sz="1700" b="1" dirty="0" smtClean="0"/>
              <a:t>completed</a:t>
            </a:r>
            <a:r>
              <a:rPr lang="en-US" sz="1700" dirty="0" smtClean="0"/>
              <a:t> site-wide prior to initiation of work</a:t>
            </a:r>
          </a:p>
          <a:p>
            <a:pPr lvl="0"/>
            <a:r>
              <a:rPr lang="en-US" sz="1700" dirty="0" smtClean="0"/>
              <a:t>Baseline Uniform Mitigation Assessment Method Evaluation (UMAM) &amp; </a:t>
            </a:r>
            <a:r>
              <a:rPr lang="en-US" sz="1700" dirty="0" err="1" smtClean="0"/>
              <a:t>FDEP</a:t>
            </a:r>
            <a:r>
              <a:rPr lang="en-US" sz="1700" dirty="0" smtClean="0"/>
              <a:t> review </a:t>
            </a:r>
            <a:r>
              <a:rPr lang="en-US" sz="1700" b="1" dirty="0" smtClean="0"/>
              <a:t>completed</a:t>
            </a:r>
            <a:r>
              <a:rPr lang="en-US" sz="1700" dirty="0" smtClean="0"/>
              <a:t> site-wide prior to initiation of work</a:t>
            </a:r>
          </a:p>
          <a:p>
            <a:pPr lvl="0"/>
            <a:r>
              <a:rPr lang="en-US" sz="1700" dirty="0" smtClean="0"/>
              <a:t>UMAM analysis of proposed wetland impact area </a:t>
            </a:r>
            <a:r>
              <a:rPr lang="en-US" sz="1700" b="1" dirty="0" smtClean="0"/>
              <a:t>completed</a:t>
            </a:r>
            <a:r>
              <a:rPr lang="en-US" sz="1700" dirty="0" smtClean="0"/>
              <a:t> site-wide prior to initiation of work</a:t>
            </a:r>
          </a:p>
          <a:p>
            <a:pPr lvl="0"/>
            <a:r>
              <a:rPr lang="en-US" sz="1700" dirty="0" smtClean="0"/>
              <a:t>100% gopher tortoise survey to be completed by sector and any gopher tortoises will be relocated following Florida Fish and Wildlife Conservation Commission permitting criteria [</a:t>
            </a:r>
            <a:r>
              <a:rPr lang="en-US" sz="1700" b="1" dirty="0" smtClean="0"/>
              <a:t>completed</a:t>
            </a:r>
            <a:r>
              <a:rPr lang="en-US" sz="1700" dirty="0" smtClean="0"/>
              <a:t> </a:t>
            </a:r>
            <a:r>
              <a:rPr lang="en-US" sz="1700" dirty="0"/>
              <a:t>for Sectors </a:t>
            </a:r>
            <a:r>
              <a:rPr lang="en-US" sz="1700" dirty="0" smtClean="0"/>
              <a:t>A, B, C, E, and F – (</a:t>
            </a:r>
            <a:r>
              <a:rPr lang="en-US" sz="1700" dirty="0"/>
              <a:t>Relocation Permit issued </a:t>
            </a:r>
            <a:r>
              <a:rPr lang="en-US" sz="1700" dirty="0" smtClean="0"/>
              <a:t>for Sectors A, B, C, E, and F)]</a:t>
            </a:r>
          </a:p>
          <a:p>
            <a:pPr lvl="0"/>
            <a:r>
              <a:rPr lang="en-US" sz="1700" dirty="0" smtClean="0"/>
              <a:t>Water bird nesting colony survey to be completed by sector [</a:t>
            </a:r>
            <a:r>
              <a:rPr lang="en-US" sz="1700" b="1" dirty="0"/>
              <a:t>completed</a:t>
            </a:r>
            <a:r>
              <a:rPr lang="en-US" sz="1700" dirty="0"/>
              <a:t> for Sectors </a:t>
            </a:r>
            <a:r>
              <a:rPr lang="en-US" sz="1700" dirty="0" smtClean="0"/>
              <a:t>A, B, C, E, and F]</a:t>
            </a:r>
          </a:p>
          <a:p>
            <a:pPr lvl="0"/>
            <a:r>
              <a:rPr lang="en-US" sz="1700" dirty="0" smtClean="0"/>
              <a:t>Florida sandhill crane survey to be completed by sector </a:t>
            </a:r>
            <a:r>
              <a:rPr lang="en-US" sz="1700" dirty="0"/>
              <a:t>[</a:t>
            </a:r>
            <a:r>
              <a:rPr lang="en-US" sz="1700" b="1" dirty="0"/>
              <a:t>completed</a:t>
            </a:r>
            <a:r>
              <a:rPr lang="en-US" sz="1700" dirty="0"/>
              <a:t> for Sectors </a:t>
            </a:r>
            <a:r>
              <a:rPr lang="en-US" sz="1700" dirty="0" smtClean="0"/>
              <a:t>A, B, C, E, and F]</a:t>
            </a:r>
          </a:p>
          <a:p>
            <a:pPr lvl="0"/>
            <a:r>
              <a:rPr lang="en-US" sz="1700" dirty="0" err="1" smtClean="0"/>
              <a:t>FDEP</a:t>
            </a:r>
            <a:r>
              <a:rPr lang="en-US" sz="1700" dirty="0" smtClean="0"/>
              <a:t> site reviews completed by sector</a:t>
            </a:r>
          </a:p>
          <a:p>
            <a:pPr lvl="0"/>
            <a:r>
              <a:rPr lang="en-US" sz="1700" dirty="0" err="1" smtClean="0"/>
              <a:t>FDEP</a:t>
            </a:r>
            <a:r>
              <a:rPr lang="en-US" sz="1700" dirty="0" smtClean="0"/>
              <a:t> post-remediation review and mitigation debit analysis to be completed by sector [Sector B in process]</a:t>
            </a:r>
          </a:p>
          <a:p>
            <a:pPr lvl="0"/>
            <a:r>
              <a:rPr lang="en-US" sz="1700" dirty="0" smtClean="0"/>
              <a:t>Upon issuance of the </a:t>
            </a:r>
            <a:r>
              <a:rPr lang="en-US" sz="1700" dirty="0" err="1" smtClean="0"/>
              <a:t>NFA</a:t>
            </a:r>
            <a:r>
              <a:rPr lang="en-US" sz="1700" dirty="0" smtClean="0"/>
              <a:t> determination, all necessary submittals will be made to obtain issuance of the Site Rehabilitation Completion Order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608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SITE WIDE REMEDIATION PROCESS</a:t>
            </a:r>
            <a:br>
              <a:rPr lang="en-US" dirty="0" smtClean="0"/>
            </a:br>
            <a:r>
              <a:rPr lang="en-US" dirty="0" smtClean="0"/>
              <a:t>SECTOR BY SECTOR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67128" y="912876"/>
            <a:ext cx="4809744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14600"/>
            <a:ext cx="7886700" cy="1371600"/>
          </a:xfrm>
        </p:spPr>
        <p:txBody>
          <a:bodyPr/>
          <a:lstStyle/>
          <a:p>
            <a:pPr algn="ctr"/>
            <a:r>
              <a:rPr lang="en-US" cap="all" dirty="0"/>
              <a:t>Vista Park </a:t>
            </a:r>
            <a:r>
              <a:rPr lang="en-US" cap="all" dirty="0" err="1"/>
              <a:t>UXO</a:t>
            </a:r>
            <a:r>
              <a:rPr lang="en-US" cap="all" dirty="0"/>
              <a:t> Remediation Process</a:t>
            </a:r>
            <a:endParaRPr lang="en-US" dirty="0"/>
          </a:p>
        </p:txBody>
      </p:sp>
      <p:sp>
        <p:nvSpPr>
          <p:cNvPr id="3" name="Subtitle 5"/>
          <p:cNvSpPr txBox="1">
            <a:spLocks/>
          </p:cNvSpPr>
          <p:nvPr/>
        </p:nvSpPr>
        <p:spPr>
          <a:xfrm>
            <a:off x="462280" y="4357012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  <p:sp>
        <p:nvSpPr>
          <p:cNvPr id="4" name="Subtitle 5"/>
          <p:cNvSpPr txBox="1">
            <a:spLocks/>
          </p:cNvSpPr>
          <p:nvPr/>
        </p:nvSpPr>
        <p:spPr>
          <a:xfrm>
            <a:off x="462280" y="1607581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0061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1133" r="894" b="1094"/>
          <a:stretch/>
        </p:blipFill>
        <p:spPr>
          <a:xfrm>
            <a:off x="146304" y="452628"/>
            <a:ext cx="8851392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03" y="984092"/>
            <a:ext cx="5209794" cy="56930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Historical images of munitions use on former </a:t>
            </a:r>
            <a:r>
              <a:rPr lang="en-US" sz="3200" dirty="0" err="1" smtClean="0"/>
              <a:t>pinecastle</a:t>
            </a:r>
            <a:r>
              <a:rPr lang="en-US" sz="3200" dirty="0" smtClean="0"/>
              <a:t> jeep range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59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80" y="4020169"/>
            <a:ext cx="3438525" cy="2578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021"/>
          <a:stretch/>
        </p:blipFill>
        <p:spPr>
          <a:xfrm rot="5400000">
            <a:off x="6049781" y="3984451"/>
            <a:ext cx="2578894" cy="2650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387" y="286133"/>
            <a:ext cx="2400300" cy="3513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20859" y="719124"/>
            <a:ext cx="3463925" cy="25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8355" y="2185416"/>
            <a:ext cx="4421632" cy="2487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5987" y="2185416"/>
            <a:ext cx="4421632" cy="2487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76" y="2084832"/>
            <a:ext cx="3584448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452628"/>
            <a:ext cx="8851392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UXO/MD Found in </a:t>
            </a:r>
            <a:r>
              <a:rPr lang="en-US" dirty="0" smtClean="0"/>
              <a:t>Sectors A, B, C, and 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083941"/>
            <a:ext cx="7886700" cy="5186230"/>
          </a:xfrm>
        </p:spPr>
        <p:txBody>
          <a:bodyPr>
            <a:noAutofit/>
          </a:bodyPr>
          <a:lstStyle/>
          <a:p>
            <a:r>
              <a:rPr lang="en-US" sz="2400" dirty="0"/>
              <a:t>2.36 inch Rockets (Bazooka)</a:t>
            </a:r>
          </a:p>
          <a:p>
            <a:r>
              <a:rPr lang="en-US" sz="2400" dirty="0" err="1"/>
              <a:t>75mm</a:t>
            </a:r>
            <a:r>
              <a:rPr lang="en-US" sz="2400" dirty="0"/>
              <a:t> </a:t>
            </a:r>
            <a:r>
              <a:rPr lang="en-US" sz="2400" dirty="0" smtClean="0"/>
              <a:t>HE/WP/HEAT projectiles</a:t>
            </a:r>
            <a:endParaRPr lang="en-US" sz="2400" dirty="0"/>
          </a:p>
          <a:p>
            <a:r>
              <a:rPr lang="en-US" sz="2400" dirty="0"/>
              <a:t>37mm projectiles</a:t>
            </a:r>
          </a:p>
          <a:p>
            <a:r>
              <a:rPr lang="en-US" sz="2400" dirty="0"/>
              <a:t>Rifle Grenades</a:t>
            </a:r>
          </a:p>
          <a:p>
            <a:r>
              <a:rPr lang="en-US" sz="2400" dirty="0"/>
              <a:t>3.5 inch </a:t>
            </a:r>
            <a:r>
              <a:rPr lang="en-US" sz="2400" dirty="0" smtClean="0"/>
              <a:t>Rocket </a:t>
            </a:r>
            <a:r>
              <a:rPr lang="en-US" sz="2400" dirty="0"/>
              <a:t>warhead (aircraft fired)</a:t>
            </a:r>
          </a:p>
          <a:p>
            <a:r>
              <a:rPr lang="en-US" sz="2400" dirty="0"/>
              <a:t>5 inch </a:t>
            </a:r>
            <a:r>
              <a:rPr lang="en-US" sz="2400" dirty="0" smtClean="0"/>
              <a:t>Rockets and </a:t>
            </a:r>
            <a:r>
              <a:rPr lang="en-US" sz="2400" dirty="0" err="1"/>
              <a:t>fuzes</a:t>
            </a:r>
            <a:r>
              <a:rPr lang="en-US" sz="2400" dirty="0"/>
              <a:t> (aircraft fired)</a:t>
            </a:r>
          </a:p>
          <a:p>
            <a:r>
              <a:rPr lang="en-US" sz="2400" dirty="0"/>
              <a:t>General Purpose Bomb base </a:t>
            </a:r>
            <a:r>
              <a:rPr lang="en-US" sz="2400" dirty="0" err="1"/>
              <a:t>fuzes</a:t>
            </a:r>
            <a:r>
              <a:rPr lang="en-US" sz="2400" dirty="0"/>
              <a:t> and fragmentation</a:t>
            </a:r>
          </a:p>
          <a:p>
            <a:r>
              <a:rPr lang="en-US" sz="2400" dirty="0" err="1" smtClean="0"/>
              <a:t>4lb</a:t>
            </a:r>
            <a:r>
              <a:rPr lang="en-US" sz="2400" dirty="0" smtClean="0"/>
              <a:t> </a:t>
            </a:r>
            <a:r>
              <a:rPr lang="en-US" sz="2400" dirty="0" smtClean="0"/>
              <a:t>incendiary </a:t>
            </a:r>
            <a:r>
              <a:rPr lang="en-US" sz="2400" dirty="0" smtClean="0"/>
              <a:t>bombs</a:t>
            </a:r>
          </a:p>
          <a:p>
            <a:r>
              <a:rPr lang="en-US" sz="2400" dirty="0" err="1" smtClean="0"/>
              <a:t>20lb</a:t>
            </a:r>
            <a:r>
              <a:rPr lang="en-US" sz="2400" dirty="0" smtClean="0"/>
              <a:t> practice bombs</a:t>
            </a:r>
          </a:p>
          <a:p>
            <a:r>
              <a:rPr lang="en-US" sz="2400" dirty="0" smtClean="0"/>
              <a:t>Total of 658 </a:t>
            </a:r>
            <a:r>
              <a:rPr lang="en-US" sz="2400" dirty="0" err="1" smtClean="0"/>
              <a:t>UXO</a:t>
            </a:r>
            <a:r>
              <a:rPr lang="en-US" sz="2400" dirty="0" smtClean="0"/>
              <a:t> items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8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5229" b="20413"/>
          <a:stretch/>
        </p:blipFill>
        <p:spPr>
          <a:xfrm>
            <a:off x="151032" y="525584"/>
            <a:ext cx="3424237" cy="3309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15121" y="941112"/>
            <a:ext cx="3324225" cy="2493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32" y="4065682"/>
            <a:ext cx="6172786" cy="23463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8166" y="190500"/>
            <a:ext cx="263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2.36 inch Rockets</a:t>
            </a:r>
          </a:p>
          <a:p>
            <a:pPr algn="ctr"/>
            <a:r>
              <a:rPr lang="en-US" sz="2400" dirty="0"/>
              <a:t>(Bazooka)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5310188" y="3131284"/>
            <a:ext cx="49244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23610" y="19050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37mm Projectiles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" y="464820"/>
            <a:ext cx="4160520" cy="31214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4915" r="13035"/>
          <a:stretch/>
        </p:blipFill>
        <p:spPr>
          <a:xfrm>
            <a:off x="855201" y="3741420"/>
            <a:ext cx="3257550" cy="2543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3625" r="25188"/>
          <a:stretch/>
        </p:blipFill>
        <p:spPr>
          <a:xfrm rot="5400000">
            <a:off x="5435916" y="3079433"/>
            <a:ext cx="2600325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45455" y="412105"/>
            <a:ext cx="2381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91531" y="190500"/>
            <a:ext cx="238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Rifle Grenades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541656"/>
            <a:ext cx="3589086" cy="28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806" t="40000" r="31250" b="18148"/>
          <a:stretch/>
        </p:blipFill>
        <p:spPr>
          <a:xfrm rot="5400000">
            <a:off x="1229822" y="2756709"/>
            <a:ext cx="2438400" cy="4517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941" y="979719"/>
            <a:ext cx="3591059" cy="50210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1150" y="4886325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Alpha Sector Rifle Ranges</a:t>
            </a:r>
          </a:p>
        </p:txBody>
      </p:sp>
    </p:spTree>
    <p:extLst>
      <p:ext uri="{BB962C8B-B14F-4D97-AF65-F5344CB8AC3E}">
        <p14:creationId xmlns:p14="http://schemas.microsoft.com/office/powerpoint/2010/main" val="18866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19800" y="19050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75mm Projectile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1684" y="1549003"/>
            <a:ext cx="4619625" cy="346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975" y="971550"/>
            <a:ext cx="4314825" cy="3236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2361" t="46667" r="22152" b="21296"/>
          <a:stretch/>
        </p:blipFill>
        <p:spPr>
          <a:xfrm rot="5400000">
            <a:off x="4321966" y="4531519"/>
            <a:ext cx="1747842" cy="1647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2675" y="5591175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900" r="7437" b="16483"/>
          <a:stretch/>
        </p:blipFill>
        <p:spPr>
          <a:xfrm rot="5400000">
            <a:off x="5838471" y="3776702"/>
            <a:ext cx="2628593" cy="2265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944" t="7778" r="55972"/>
          <a:stretch/>
        </p:blipFill>
        <p:spPr>
          <a:xfrm rot="5400000">
            <a:off x="1521556" y="3071126"/>
            <a:ext cx="2628595" cy="36770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231140"/>
            <a:ext cx="29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Aircraft Rockets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6" y="575586"/>
            <a:ext cx="4668839" cy="1054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855" t="1687"/>
          <a:stretch/>
        </p:blipFill>
        <p:spPr>
          <a:xfrm>
            <a:off x="231648" y="2017776"/>
            <a:ext cx="4821290" cy="1343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5525" y="5648325"/>
            <a:ext cx="218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5inch Rocket </a:t>
            </a:r>
            <a:r>
              <a:rPr lang="en-US" dirty="0" err="1">
                <a:solidFill>
                  <a:schemeClr val="bg1"/>
                </a:solidFill>
              </a:rPr>
              <a:t>Fuze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4650" y="5076825"/>
            <a:ext cx="208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3.5inch warhead</a:t>
            </a:r>
          </a:p>
        </p:txBody>
      </p:sp>
    </p:spTree>
    <p:extLst>
      <p:ext uri="{BB962C8B-B14F-4D97-AF65-F5344CB8AC3E}">
        <p14:creationId xmlns:p14="http://schemas.microsoft.com/office/powerpoint/2010/main" val="20586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893" b="6196"/>
          <a:stretch/>
        </p:blipFill>
        <p:spPr>
          <a:xfrm>
            <a:off x="3026734" y="1158083"/>
            <a:ext cx="2478881" cy="27733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725" y="190500"/>
            <a:ext cx="905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 Purpose Bomb Base </a:t>
            </a:r>
            <a:r>
              <a:rPr lang="en-US" sz="2800" dirty="0" err="1"/>
              <a:t>Fuzes</a:t>
            </a:r>
            <a:r>
              <a:rPr lang="en-US" sz="2800" dirty="0"/>
              <a:t> and Fragmentation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8612" t="27166" r="8148" b="10185"/>
          <a:stretch/>
        </p:blipFill>
        <p:spPr>
          <a:xfrm rot="5400000">
            <a:off x="6610518" y="343842"/>
            <a:ext cx="1593853" cy="3222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1806" t="10185" r="25555" b="42407"/>
          <a:stretch/>
        </p:blipFill>
        <p:spPr>
          <a:xfrm rot="5400000">
            <a:off x="380404" y="1058071"/>
            <a:ext cx="2238375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71423" y="2204937"/>
            <a:ext cx="1801154" cy="618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9800" y="2686050"/>
            <a:ext cx="27432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series Base </a:t>
            </a:r>
            <a:r>
              <a:rPr lang="en-US" dirty="0" err="1"/>
              <a:t>Fuze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0391" y="3408297"/>
            <a:ext cx="27432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series Base </a:t>
            </a:r>
            <a:r>
              <a:rPr lang="en-US" dirty="0" err="1"/>
              <a:t>Fuze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21613" y="3867706"/>
            <a:ext cx="233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Fragmentation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2923" y="6173459"/>
            <a:ext cx="367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250-LB General Purpose Bomb</a:t>
            </a:r>
          </a:p>
        </p:txBody>
      </p:sp>
    </p:spTree>
    <p:extLst>
      <p:ext uri="{BB962C8B-B14F-4D97-AF65-F5344CB8AC3E}">
        <p14:creationId xmlns:p14="http://schemas.microsoft.com/office/powerpoint/2010/main" val="20654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960" y="2002632"/>
            <a:ext cx="8514080" cy="2852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VISTA PARK REMEDIATION:  RESOLVING WWII-ERA ENVIRONMENTAL CONTAMINATION</a:t>
            </a:r>
            <a:br>
              <a:rPr lang="en-US" dirty="0" smtClean="0"/>
            </a:br>
            <a:r>
              <a:rPr lang="en-US" dirty="0" smtClean="0"/>
              <a:t> AND PUBLIC SAFETY RISKS</a:t>
            </a:r>
            <a:endParaRPr lang="en-US" dirty="0"/>
          </a:p>
        </p:txBody>
      </p:sp>
      <p:sp>
        <p:nvSpPr>
          <p:cNvPr id="3" name="Subtitle 5"/>
          <p:cNvSpPr txBox="1">
            <a:spLocks/>
          </p:cNvSpPr>
          <p:nvPr/>
        </p:nvSpPr>
        <p:spPr>
          <a:xfrm>
            <a:off x="527594" y="4929280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  <p:sp>
        <p:nvSpPr>
          <p:cNvPr id="5" name="Subtitle 5"/>
          <p:cNvSpPr txBox="1">
            <a:spLocks/>
          </p:cNvSpPr>
          <p:nvPr/>
        </p:nvSpPr>
        <p:spPr>
          <a:xfrm>
            <a:off x="527594" y="1585821"/>
            <a:ext cx="8229600" cy="3429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38769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1847" y="1645920"/>
            <a:ext cx="6339840" cy="3566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4758" r="4040"/>
          <a:stretch/>
        </p:blipFill>
        <p:spPr>
          <a:xfrm rot="5400000">
            <a:off x="-252066" y="1234347"/>
            <a:ext cx="5594728" cy="43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8" y="364053"/>
            <a:ext cx="4608576" cy="3456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2421"/>
          <a:stretch/>
        </p:blipFill>
        <p:spPr>
          <a:xfrm rot="5400000">
            <a:off x="4668971" y="2302952"/>
            <a:ext cx="4785341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2599" y="1316736"/>
            <a:ext cx="5632704" cy="4224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76"/>
          <a:stretch/>
        </p:blipFill>
        <p:spPr>
          <a:xfrm>
            <a:off x="4842589" y="1508760"/>
            <a:ext cx="39748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PROJECT INFORMATION AND UPDATES VISIT WWW.VISTAPARK.INFO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 for your interest and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WE GOT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1007"/>
            <a:ext cx="7886700" cy="5257800"/>
          </a:xfrm>
        </p:spPr>
        <p:txBody>
          <a:bodyPr/>
          <a:lstStyle/>
          <a:p>
            <a:r>
              <a:rPr lang="en-US" dirty="0" smtClean="0"/>
              <a:t>The contamination stems from military use of the property, part of the former </a:t>
            </a:r>
            <a:r>
              <a:rPr lang="en-US" dirty="0" err="1" smtClean="0"/>
              <a:t>Pinecastle</a:t>
            </a:r>
            <a:r>
              <a:rPr lang="en-US" dirty="0" smtClean="0"/>
              <a:t> Jeep Range, for a variety of munitions training and demonstration exercises during World War II.</a:t>
            </a:r>
          </a:p>
          <a:p>
            <a:r>
              <a:rPr lang="en-US" dirty="0" smtClean="0"/>
              <a:t>In 2007, investigation and studies conducted by the U.S. Army Corps of Engineers (</a:t>
            </a:r>
            <a:r>
              <a:rPr lang="en-US" dirty="0" err="1" smtClean="0"/>
              <a:t>ACOE</a:t>
            </a:r>
            <a:r>
              <a:rPr lang="en-US" dirty="0" smtClean="0"/>
              <a:t>) identified hazards including bomb craters, munitions debris, and soils contaminated with explosive compounds.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ACOE</a:t>
            </a:r>
            <a:r>
              <a:rPr lang="en-US" dirty="0" smtClean="0"/>
              <a:t> studied the site in 2008, but has not implemented any specific plan to remediate the full site.  The </a:t>
            </a:r>
            <a:r>
              <a:rPr lang="en-US" dirty="0" err="1" smtClean="0"/>
              <a:t>ACOE</a:t>
            </a:r>
            <a:r>
              <a:rPr lang="en-US" dirty="0" smtClean="0"/>
              <a:t> has not committed to a date for remediation of any portion of Vista Park in the foreseeable future.</a:t>
            </a:r>
          </a:p>
          <a:p>
            <a:r>
              <a:rPr lang="en-US" dirty="0" smtClean="0"/>
              <a:t>The Florida Department of Environmental Protection (</a:t>
            </a:r>
            <a:r>
              <a:rPr lang="en-US" dirty="0" err="1" smtClean="0"/>
              <a:t>FDEP</a:t>
            </a:r>
            <a:r>
              <a:rPr lang="en-US" dirty="0" smtClean="0"/>
              <a:t>) approved the Voluntary Cleanup Order (</a:t>
            </a:r>
            <a:r>
              <a:rPr lang="en-US" dirty="0" err="1" smtClean="0"/>
              <a:t>VCO</a:t>
            </a:r>
            <a:r>
              <a:rPr lang="en-US" dirty="0" smtClean="0"/>
              <a:t>) following the owner’s submittal of a detailed plan for the clearance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1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you can expect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1007"/>
            <a:ext cx="7886700" cy="5257800"/>
          </a:xfrm>
        </p:spPr>
        <p:txBody>
          <a:bodyPr/>
          <a:lstStyle/>
          <a:p>
            <a:r>
              <a:rPr lang="en-US" dirty="0" smtClean="0"/>
              <a:t>Neighbors will be fully informed on each primary phase of cleanup activity, so they know what to expect from the clearance process.</a:t>
            </a:r>
          </a:p>
          <a:p>
            <a:r>
              <a:rPr lang="en-US" dirty="0" smtClean="0"/>
              <a:t>State government oversight of the </a:t>
            </a:r>
            <a:r>
              <a:rPr lang="en-US" dirty="0" err="1" smtClean="0"/>
              <a:t>UXO</a:t>
            </a:r>
            <a:r>
              <a:rPr lang="en-US" dirty="0" smtClean="0"/>
              <a:t> Remediation project.  The </a:t>
            </a:r>
            <a:r>
              <a:rPr lang="en-US" dirty="0" err="1" smtClean="0"/>
              <a:t>FDEP</a:t>
            </a:r>
            <a:r>
              <a:rPr lang="en-US" dirty="0" smtClean="0"/>
              <a:t>, through its </a:t>
            </a:r>
            <a:r>
              <a:rPr lang="en-US" dirty="0" err="1" smtClean="0"/>
              <a:t>VCO</a:t>
            </a:r>
            <a:r>
              <a:rPr lang="en-US" dirty="0" smtClean="0"/>
              <a:t>, prescribes strict guidelines for the remediation and restoration process.</a:t>
            </a:r>
          </a:p>
          <a:p>
            <a:r>
              <a:rPr lang="en-US" dirty="0" smtClean="0"/>
              <a:t>Neighbors will see equipment brought in to clear the land, as well as deliveries of scanning devices used to detect subsurface anomalies (potential </a:t>
            </a:r>
            <a:r>
              <a:rPr lang="en-US" dirty="0" err="1" smtClean="0"/>
              <a:t>MEC</a:t>
            </a:r>
            <a:r>
              <a:rPr lang="en-US" dirty="0" smtClean="0"/>
              <a:t>).</a:t>
            </a:r>
          </a:p>
          <a:p>
            <a:r>
              <a:rPr lang="en-US" dirty="0" smtClean="0"/>
              <a:t>Future meetings, so the community can receive updates and provide input on the progress of the remediation efforts.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all" dirty="0"/>
              <a:t>Vista Park Site Marked With Munitions Remediation Sectors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9649"/>
          <a:stretch/>
        </p:blipFill>
        <p:spPr>
          <a:xfrm>
            <a:off x="660400" y="1000252"/>
            <a:ext cx="7836408" cy="5257800"/>
          </a:xfrm>
        </p:spPr>
      </p:pic>
    </p:spTree>
    <p:extLst>
      <p:ext uri="{BB962C8B-B14F-4D97-AF65-F5344CB8AC3E}">
        <p14:creationId xmlns:p14="http://schemas.microsoft.com/office/powerpoint/2010/main" val="2145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3104"/>
            <a:ext cx="8229600" cy="685800"/>
          </a:xfrm>
        </p:spPr>
        <p:txBody>
          <a:bodyPr/>
          <a:lstStyle/>
          <a:p>
            <a:r>
              <a:rPr lang="en-US" dirty="0" smtClean="0"/>
              <a:t>SITE WIDE PRE-REMEDIATION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273" y="698659"/>
            <a:ext cx="4517708" cy="6128861"/>
          </a:xfrm>
        </p:spPr>
      </p:pic>
    </p:spTree>
    <p:extLst>
      <p:ext uri="{BB962C8B-B14F-4D97-AF65-F5344CB8AC3E}">
        <p14:creationId xmlns:p14="http://schemas.microsoft.com/office/powerpoint/2010/main" val="39790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530"/>
            <a:ext cx="7886700" cy="685800"/>
          </a:xfrm>
        </p:spPr>
        <p:txBody>
          <a:bodyPr/>
          <a:lstStyle/>
          <a:p>
            <a:r>
              <a:rPr lang="en-US" dirty="0"/>
              <a:t>SITE WIDE POST-REMEDIATION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2552" y="745331"/>
            <a:ext cx="2598896" cy="61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all" dirty="0"/>
              <a:t>Vista Park Site Marked With Munitions Remediation Sectors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9649"/>
          <a:stretch/>
        </p:blipFill>
        <p:spPr>
          <a:xfrm>
            <a:off x="660400" y="1000252"/>
            <a:ext cx="7836408" cy="5257800"/>
          </a:xfrm>
        </p:spPr>
      </p:pic>
    </p:spTree>
    <p:extLst>
      <p:ext uri="{BB962C8B-B14F-4D97-AF65-F5344CB8AC3E}">
        <p14:creationId xmlns:p14="http://schemas.microsoft.com/office/powerpoint/2010/main" val="25799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eting Boards">
  <a:themeElements>
    <a:clrScheme name="Custom 34">
      <a:dk1>
        <a:srgbClr val="4A5242"/>
      </a:dk1>
      <a:lt1>
        <a:srgbClr val="FFCC00"/>
      </a:lt1>
      <a:dk2>
        <a:srgbClr val="FFCC00"/>
      </a:dk2>
      <a:lt2>
        <a:srgbClr val="FFCC00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0C5AA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0C5AA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Meeting Boards</Template>
  <TotalTime>1225</TotalTime>
  <Words>747</Words>
  <Application>Microsoft Office PowerPoint</Application>
  <PresentationFormat>On-screen Show (4:3)</PresentationFormat>
  <Paragraphs>76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SimSun</vt:lpstr>
      <vt:lpstr>Arial</vt:lpstr>
      <vt:lpstr>Calibri</vt:lpstr>
      <vt:lpstr>Corbel</vt:lpstr>
      <vt:lpstr>Helvetica</vt:lpstr>
      <vt:lpstr>Tahoma</vt:lpstr>
      <vt:lpstr>Meeting Boards</vt:lpstr>
      <vt:lpstr>Vista Park Remediation project  third update meeting</vt:lpstr>
      <vt:lpstr>Historical images of munitions use on former pinecastle jeep range</vt:lpstr>
      <vt:lpstr>VISTA PARK REMEDIATION:  RESOLVING WWII-ERA ENVIRONMENTAL CONTAMINATION  AND PUBLIC SAFETY RISKS</vt:lpstr>
      <vt:lpstr>HOW WE GOT HERE</vt:lpstr>
      <vt:lpstr>What you can expect</vt:lpstr>
      <vt:lpstr>Vista Park Site Marked With Munitions Remediation Sectors</vt:lpstr>
      <vt:lpstr>SITE WIDE PRE-REMEDIATION</vt:lpstr>
      <vt:lpstr>SITE WIDE POST-REMEDIATION</vt:lpstr>
      <vt:lpstr>Vista Park Site Marked With Munitions Remediation Sectors</vt:lpstr>
      <vt:lpstr>Preliminary Wetland Evaluations Used in Developing the FDEP Voluntary Cleanup Order - completed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Wetland Requirements associated with the FDEP Voluntary Cleanup Order</vt:lpstr>
      <vt:lpstr>SITE WIDE REMEDIATION PROCESS SECTOR BY SECTOR</vt:lpstr>
      <vt:lpstr>Vista Park UXO Remediation Process</vt:lpstr>
      <vt:lpstr>PowerPoint Presentation</vt:lpstr>
      <vt:lpstr>PowerPoint Presentation</vt:lpstr>
      <vt:lpstr>PowerPoint Presentation</vt:lpstr>
      <vt:lpstr>PowerPoint Presentation</vt:lpstr>
      <vt:lpstr>UXO/MD Found in Sectors A, B, C, and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PROJECT INFORMATION AND UPDATES VISIT WWW.VISTAPARK.INFO   Thank you for your interest and participation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Vista Park Remediation project update meeting</dc:title>
  <dc:creator>Veronica C. Leavenworth</dc:creator>
  <cp:lastModifiedBy>Veronica C. Leavenworth</cp:lastModifiedBy>
  <cp:revision>104</cp:revision>
  <cp:lastPrinted>2017-05-23T20:51:44Z</cp:lastPrinted>
  <dcterms:created xsi:type="dcterms:W3CDTF">2016-05-09T19:56:04Z</dcterms:created>
  <dcterms:modified xsi:type="dcterms:W3CDTF">2017-05-23T20:55:19Z</dcterms:modified>
  <cp:contentStatus/>
</cp:coreProperties>
</file>