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handoutMasterIdLst>
    <p:handoutMasterId r:id="rId24"/>
  </p:handoutMasterIdLst>
  <p:sldIdLst>
    <p:sldId id="256" r:id="rId2"/>
    <p:sldId id="259" r:id="rId3"/>
    <p:sldId id="260" r:id="rId4"/>
    <p:sldId id="277" r:id="rId5"/>
    <p:sldId id="261" r:id="rId6"/>
    <p:sldId id="262" r:id="rId7"/>
    <p:sldId id="257" r:id="rId8"/>
    <p:sldId id="258" r:id="rId9"/>
    <p:sldId id="264" r:id="rId10"/>
    <p:sldId id="265" r:id="rId11"/>
    <p:sldId id="281" r:id="rId12"/>
    <p:sldId id="278" r:id="rId13"/>
    <p:sldId id="268" r:id="rId14"/>
    <p:sldId id="269" r:id="rId15"/>
    <p:sldId id="270" r:id="rId16"/>
    <p:sldId id="271" r:id="rId17"/>
    <p:sldId id="272" r:id="rId18"/>
    <p:sldId id="273" r:id="rId19"/>
    <p:sldId id="274" r:id="rId20"/>
    <p:sldId id="279" r:id="rId21"/>
    <p:sldId id="283" r:id="rId22"/>
    <p:sldId id="263" r:id="rId23"/>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7052"/>
    <a:srgbClr val="FFFFFF"/>
    <a:srgbClr val="000000"/>
    <a:srgbClr val="DFE4DA"/>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60"/>
  </p:normalViewPr>
  <p:slideViewPr>
    <p:cSldViewPr snapToGrid="0" showGuides="1">
      <p:cViewPr varScale="1">
        <p:scale>
          <a:sx n="82" d="100"/>
          <a:sy n="82" d="100"/>
        </p:scale>
        <p:origin x="701" y="67"/>
      </p:cViewPr>
      <p:guideLst>
        <p:guide orient="horz" pos="2160"/>
        <p:guide pos="2880"/>
      </p:guideLst>
    </p:cSldViewPr>
  </p:slideViewPr>
  <p:notesTextViewPr>
    <p:cViewPr>
      <p:scale>
        <a:sx n="1" d="1"/>
        <a:sy n="1" d="1"/>
      </p:scale>
      <p:origin x="0" y="0"/>
    </p:cViewPr>
  </p:notesTextViewPr>
  <p:sorterViewPr>
    <p:cViewPr>
      <p:scale>
        <a:sx n="100" d="100"/>
        <a:sy n="100" d="100"/>
      </p:scale>
      <p:origin x="0" y="-4642"/>
    </p:cViewPr>
  </p:sorterViewPr>
  <p:notesViewPr>
    <p:cSldViewPr snapToGrid="0" showGuides="1">
      <p:cViewPr varScale="1">
        <p:scale>
          <a:sx n="62" d="100"/>
          <a:sy n="62" d="100"/>
        </p:scale>
        <p:origin x="2299"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17BD266C-DF8A-4B74-BC15-870099AFB9AD}" type="datetimeFigureOut">
              <a:rPr lang="en-US" smtClean="0"/>
              <a:t>5/10/2016</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595C93B4-9E48-493B-A5B9-6D59BC04876B}" type="slidenum">
              <a:rPr lang="en-US" smtClean="0"/>
              <a:t>‹#›</a:t>
            </a:fld>
            <a:endParaRPr lang="en-US"/>
          </a:p>
        </p:txBody>
      </p:sp>
    </p:spTree>
    <p:extLst>
      <p:ext uri="{BB962C8B-B14F-4D97-AF65-F5344CB8AC3E}">
        <p14:creationId xmlns:p14="http://schemas.microsoft.com/office/powerpoint/2010/main" val="364699196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DFF08F-DC6B-4601-B491-B0F83F6DD2DA}" type="datetimeFigureOut">
              <a:rPr lang="en-US" smtClean="0"/>
              <a:t>5/10/2016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8554698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DFF08F-DC6B-4601-B491-B0F83F6DD2DA}" type="datetimeFigureOut">
              <a:rPr lang="en-US" smtClean="0"/>
              <a:t>5/10/2016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11956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DFF08F-DC6B-4601-B491-B0F83F6DD2DA}" type="datetimeFigureOut">
              <a:rPr lang="en-US" smtClean="0"/>
              <a:t>5/10/2016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77139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1766"/>
            <a:ext cx="8229600" cy="685800"/>
          </a:xfrm>
        </p:spPr>
        <p:txBody>
          <a:bodyPr/>
          <a:lstStyle>
            <a:lvl1pPr algn="ctr">
              <a:defRPr cap="all" baseline="0">
                <a:solidFill>
                  <a:srgbClr val="63705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982345"/>
            <a:ext cx="7886700" cy="5257800"/>
          </a:xfrm>
        </p:spPr>
        <p:txBody>
          <a:bodyPr/>
          <a:lstStyle>
            <a:lvl1pPr algn="just">
              <a:spcAft>
                <a:spcPts val="400"/>
              </a:spcAf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5/10/2016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0299715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8650" y="2002632"/>
            <a:ext cx="7886700" cy="2852737"/>
          </a:xfrm>
        </p:spPr>
        <p:txBody>
          <a:bodyPr anchor="ctr"/>
          <a:lstStyle>
            <a:lvl1pPr algn="ctr">
              <a:defRPr sz="4500" i="1">
                <a:solidFill>
                  <a:srgbClr val="637052"/>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pPr/>
              <a:t>5/10/2016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9053199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DFF08F-DC6B-4601-B491-B0F83F6DD2DA}" type="datetimeFigureOut">
              <a:rPr lang="en-US" smtClean="0"/>
              <a:t>5/10/2016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40670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DFF08F-DC6B-4601-B491-B0F83F6DD2DA}" type="datetimeFigureOut">
              <a:rPr lang="en-US" smtClean="0"/>
              <a:t>5/10/2016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10154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DFF08F-DC6B-4601-B491-B0F83F6DD2DA}" type="datetimeFigureOut">
              <a:rPr lang="en-US" smtClean="0"/>
              <a:t>5/10/2016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59737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5/10/2016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2613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5/10/2016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77779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5/10/2016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60990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6DFF08F-DC6B-4601-B491-B0F83F6DD2DA}" type="datetimeFigureOut">
              <a:rPr lang="en-US" smtClean="0"/>
              <a:pPr/>
              <a:t>5/10/2016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2409765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743200"/>
            <a:ext cx="6858000" cy="1371600"/>
          </a:xfrm>
        </p:spPr>
        <p:txBody>
          <a:bodyPr>
            <a:normAutofit fontScale="90000"/>
          </a:bodyPr>
          <a:lstStyle/>
          <a:p>
            <a:r>
              <a:rPr lang="en-US" b="1" cap="all" dirty="0" smtClean="0">
                <a:solidFill>
                  <a:srgbClr val="637052"/>
                </a:solidFill>
                <a:effectLst/>
                <a:latin typeface="Corbel" panose="020B0503020204020204" pitchFamily="34" charset="0"/>
                <a:ea typeface="SimSun" panose="02010600030101010101" pitchFamily="2" charset="-122"/>
                <a:cs typeface="Tahoma" panose="020B0604030504040204" pitchFamily="34" charset="0"/>
              </a:rPr>
              <a:t>Vista Park Remediation project update meeting</a:t>
            </a:r>
            <a:endParaRPr lang="en-US" b="1" cap="all" dirty="0">
              <a:solidFill>
                <a:srgbClr val="637052"/>
              </a:solidFill>
            </a:endParaRPr>
          </a:p>
        </p:txBody>
      </p:sp>
      <p:sp>
        <p:nvSpPr>
          <p:cNvPr id="4" name="Subtitle 2"/>
          <p:cNvSpPr txBox="1">
            <a:spLocks/>
          </p:cNvSpPr>
          <p:nvPr/>
        </p:nvSpPr>
        <p:spPr>
          <a:xfrm>
            <a:off x="452120" y="2079546"/>
            <a:ext cx="8229600" cy="342900"/>
          </a:xfrm>
          <a:prstGeom prst="rect">
            <a:avLst/>
          </a:prstGeom>
          <a:solidFill>
            <a:srgbClr val="637052"/>
          </a:solidFill>
        </p:spPr>
        <p:txBody>
          <a:bodyPr vert="horz" lIns="68580" tIns="34290" rIns="68580" bIns="34290" rtlCol="0" anchor="ctr">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3000" dirty="0"/>
          </a:p>
        </p:txBody>
      </p:sp>
      <p:sp>
        <p:nvSpPr>
          <p:cNvPr id="7" name="Subtitle 5"/>
          <p:cNvSpPr txBox="1">
            <a:spLocks/>
          </p:cNvSpPr>
          <p:nvPr/>
        </p:nvSpPr>
        <p:spPr>
          <a:xfrm>
            <a:off x="462280" y="4450319"/>
            <a:ext cx="8229600" cy="342900"/>
          </a:xfrm>
          <a:prstGeom prst="rect">
            <a:avLst/>
          </a:prstGeom>
          <a:solidFill>
            <a:srgbClr val="DFE4DA"/>
          </a:solidFill>
        </p:spPr>
        <p:txBody>
          <a:bodyPr vert="horz" lIns="68580" tIns="34290" rIns="68580" bIns="34290" rtlCol="0" anchor="ctr">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250" dirty="0"/>
          </a:p>
        </p:txBody>
      </p:sp>
    </p:spTree>
    <p:extLst>
      <p:ext uri="{BB962C8B-B14F-4D97-AF65-F5344CB8AC3E}">
        <p14:creationId xmlns:p14="http://schemas.microsoft.com/office/powerpoint/2010/main" val="26966412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SITE WIDE REMEDIATION PROCESS</a:t>
            </a:r>
            <a:br>
              <a:rPr lang="en-US" smtClean="0"/>
            </a:br>
            <a:r>
              <a:rPr lang="en-US" smtClean="0"/>
              <a:t>SECTOR BY SECTOR</a:t>
            </a:r>
            <a:endParaRPr lang="en-US" dirty="0"/>
          </a:p>
        </p:txBody>
      </p:sp>
      <p:pic>
        <p:nvPicPr>
          <p:cNvPr id="7" name="Content Placeholder 6"/>
          <p:cNvPicPr>
            <a:picLocks noGrp="1" noChangeAspect="1"/>
          </p:cNvPicPr>
          <p:nvPr>
            <p:ph idx="1"/>
          </p:nvPr>
        </p:nvPicPr>
        <p:blipFill>
          <a:blip r:embed="rId2"/>
          <a:stretch>
            <a:fillRect/>
          </a:stretch>
        </p:blipFill>
        <p:spPr>
          <a:xfrm>
            <a:off x="2157413" y="908177"/>
            <a:ext cx="4829175" cy="5899023"/>
          </a:xfrm>
        </p:spPr>
      </p:pic>
    </p:spTree>
    <p:extLst>
      <p:ext uri="{BB962C8B-B14F-4D97-AF65-F5344CB8AC3E}">
        <p14:creationId xmlns:p14="http://schemas.microsoft.com/office/powerpoint/2010/main" val="7888844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cap="all" dirty="0"/>
              <a:t>Vista Park Site Marked With Munitions Remediation Sectors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3451" y="982663"/>
            <a:ext cx="7837097" cy="5257800"/>
          </a:xfrm>
        </p:spPr>
      </p:pic>
    </p:spTree>
    <p:extLst>
      <p:ext uri="{BB962C8B-B14F-4D97-AF65-F5344CB8AC3E}">
        <p14:creationId xmlns:p14="http://schemas.microsoft.com/office/powerpoint/2010/main" val="38393957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SITE WIDE REMEDIATION PROCESS</a:t>
            </a:r>
            <a:br>
              <a:rPr lang="en-US" smtClean="0"/>
            </a:br>
            <a:r>
              <a:rPr lang="en-US" smtClean="0"/>
              <a:t>SECTOR BY SECTOR</a:t>
            </a:r>
            <a:endParaRPr lang="en-US" dirty="0"/>
          </a:p>
        </p:txBody>
      </p:sp>
      <p:pic>
        <p:nvPicPr>
          <p:cNvPr id="7" name="Content Placeholder 6"/>
          <p:cNvPicPr>
            <a:picLocks noGrp="1" noChangeAspect="1"/>
          </p:cNvPicPr>
          <p:nvPr>
            <p:ph idx="1"/>
          </p:nvPr>
        </p:nvPicPr>
        <p:blipFill>
          <a:blip r:embed="rId2"/>
          <a:stretch>
            <a:fillRect/>
          </a:stretch>
        </p:blipFill>
        <p:spPr>
          <a:xfrm>
            <a:off x="2157413" y="908177"/>
            <a:ext cx="4829175" cy="5899023"/>
          </a:xfrm>
        </p:spPr>
      </p:pic>
    </p:spTree>
    <p:extLst>
      <p:ext uri="{BB962C8B-B14F-4D97-AF65-F5344CB8AC3E}">
        <p14:creationId xmlns:p14="http://schemas.microsoft.com/office/powerpoint/2010/main" val="21410028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2530"/>
            <a:ext cx="7886700" cy="685800"/>
          </a:xfrm>
        </p:spPr>
        <p:txBody>
          <a:bodyPr/>
          <a:lstStyle/>
          <a:p>
            <a:r>
              <a:rPr lang="en-US" dirty="0"/>
              <a:t>SITE WIDE POST-REMEDIATION</a:t>
            </a:r>
          </a:p>
        </p:txBody>
      </p:sp>
      <p:pic>
        <p:nvPicPr>
          <p:cNvPr id="4" name="Content Placeholder 3"/>
          <p:cNvPicPr>
            <a:picLocks noGrp="1" noChangeAspect="1"/>
          </p:cNvPicPr>
          <p:nvPr>
            <p:ph idx="1"/>
          </p:nvPr>
        </p:nvPicPr>
        <p:blipFill>
          <a:blip r:embed="rId2"/>
          <a:stretch>
            <a:fillRect/>
          </a:stretch>
        </p:blipFill>
        <p:spPr>
          <a:xfrm>
            <a:off x="3272552" y="745331"/>
            <a:ext cx="2598896" cy="6112669"/>
          </a:xfrm>
          <a:prstGeom prst="rect">
            <a:avLst/>
          </a:prstGeom>
        </p:spPr>
      </p:pic>
    </p:spTree>
    <p:extLst>
      <p:ext uri="{BB962C8B-B14F-4D97-AF65-F5344CB8AC3E}">
        <p14:creationId xmlns:p14="http://schemas.microsoft.com/office/powerpoint/2010/main" val="30855197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14600"/>
            <a:ext cx="7886700" cy="1371600"/>
          </a:xfrm>
        </p:spPr>
        <p:txBody>
          <a:bodyPr/>
          <a:lstStyle/>
          <a:p>
            <a:pPr algn="ctr"/>
            <a:r>
              <a:rPr lang="en-US" cap="all" dirty="0"/>
              <a:t>Vista Park </a:t>
            </a:r>
            <a:r>
              <a:rPr lang="en-US" cap="all" dirty="0" err="1"/>
              <a:t>UXO</a:t>
            </a:r>
            <a:r>
              <a:rPr lang="en-US" cap="all" dirty="0"/>
              <a:t> Remediation Process</a:t>
            </a:r>
            <a:endParaRPr lang="en-US" dirty="0"/>
          </a:p>
        </p:txBody>
      </p:sp>
      <p:sp>
        <p:nvSpPr>
          <p:cNvPr id="3" name="Subtitle 5"/>
          <p:cNvSpPr txBox="1">
            <a:spLocks/>
          </p:cNvSpPr>
          <p:nvPr/>
        </p:nvSpPr>
        <p:spPr>
          <a:xfrm>
            <a:off x="462280" y="4357012"/>
            <a:ext cx="8229600" cy="342900"/>
          </a:xfrm>
          <a:prstGeom prst="rect">
            <a:avLst/>
          </a:prstGeom>
          <a:solidFill>
            <a:srgbClr val="DFE4DA"/>
          </a:solidFill>
        </p:spPr>
        <p:txBody>
          <a:bodyPr vert="horz" lIns="68580" tIns="34290" rIns="68580" bIns="34290" rtlCol="0" anchor="ctr">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250" dirty="0"/>
          </a:p>
        </p:txBody>
      </p:sp>
      <p:sp>
        <p:nvSpPr>
          <p:cNvPr id="4" name="Subtitle 5"/>
          <p:cNvSpPr txBox="1">
            <a:spLocks/>
          </p:cNvSpPr>
          <p:nvPr/>
        </p:nvSpPr>
        <p:spPr>
          <a:xfrm>
            <a:off x="462280" y="1607581"/>
            <a:ext cx="8229600" cy="342900"/>
          </a:xfrm>
          <a:prstGeom prst="rect">
            <a:avLst/>
          </a:prstGeom>
          <a:solidFill>
            <a:srgbClr val="DFE4DA"/>
          </a:solidFill>
        </p:spPr>
        <p:txBody>
          <a:bodyPr vert="horz" lIns="68580" tIns="34290" rIns="68580" bIns="34290" rtlCol="0" anchor="ctr">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250" dirty="0"/>
          </a:p>
        </p:txBody>
      </p:sp>
    </p:spTree>
    <p:extLst>
      <p:ext uri="{BB962C8B-B14F-4D97-AF65-F5344CB8AC3E}">
        <p14:creationId xmlns:p14="http://schemas.microsoft.com/office/powerpoint/2010/main" val="20061582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PROJECT LAYOUT</a:t>
            </a:r>
            <a:endParaRPr lang="en-US" dirty="0"/>
          </a:p>
        </p:txBody>
      </p:sp>
      <p:sp>
        <p:nvSpPr>
          <p:cNvPr id="5" name="Content Placeholder 4"/>
          <p:cNvSpPr>
            <a:spLocks noGrp="1"/>
          </p:cNvSpPr>
          <p:nvPr>
            <p:ph idx="1"/>
          </p:nvPr>
        </p:nvSpPr>
        <p:spPr/>
        <p:txBody>
          <a:bodyPr/>
          <a:lstStyle/>
          <a:p>
            <a:r>
              <a:rPr lang="en-US" dirty="0" smtClean="0"/>
              <a:t>Specially trained technicians perform safety sweep of surface and shallow subsurface of all </a:t>
            </a:r>
            <a:r>
              <a:rPr lang="en-US" dirty="0" smtClean="0"/>
              <a:t>sectors.</a:t>
            </a:r>
            <a:endParaRPr lang="en-US" dirty="0" smtClean="0"/>
          </a:p>
          <a:p>
            <a:r>
              <a:rPr lang="en-US" dirty="0" smtClean="0"/>
              <a:t>Thick brush cleared with remote-controlled </a:t>
            </a:r>
            <a:r>
              <a:rPr lang="en-US" dirty="0" smtClean="0"/>
              <a:t>equipment.</a:t>
            </a:r>
            <a:endParaRPr lang="en-US" dirty="0" smtClean="0"/>
          </a:p>
          <a:p>
            <a:r>
              <a:rPr lang="en-US" dirty="0" smtClean="0"/>
              <a:t>Buffalo Restoration marks corners of </a:t>
            </a:r>
            <a:r>
              <a:rPr lang="en-US" dirty="0" err="1" smtClean="0"/>
              <a:t>66m</a:t>
            </a:r>
            <a:r>
              <a:rPr lang="en-US" dirty="0" smtClean="0"/>
              <a:t> by </a:t>
            </a:r>
            <a:r>
              <a:rPr lang="en-US" dirty="0" err="1" smtClean="0"/>
              <a:t>66m</a:t>
            </a:r>
            <a:r>
              <a:rPr lang="en-US" dirty="0" smtClean="0"/>
              <a:t> grids across the project </a:t>
            </a:r>
            <a:r>
              <a:rPr lang="en-US" dirty="0" smtClean="0"/>
              <a:t>site.</a:t>
            </a:r>
            <a:endParaRPr lang="en-US" dirty="0" smtClean="0"/>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6887" y="2993884"/>
            <a:ext cx="4930226" cy="3307620"/>
          </a:xfrm>
          <a:prstGeom prst="rect">
            <a:avLst/>
          </a:prstGeom>
        </p:spPr>
      </p:pic>
    </p:spTree>
    <p:extLst>
      <p:ext uri="{BB962C8B-B14F-4D97-AF65-F5344CB8AC3E}">
        <p14:creationId xmlns:p14="http://schemas.microsoft.com/office/powerpoint/2010/main" val="14021739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ADVANCED DETECTION EQUIPMENT</a:t>
            </a:r>
            <a:endParaRPr lang="en-US" dirty="0"/>
          </a:p>
        </p:txBody>
      </p:sp>
      <p:sp>
        <p:nvSpPr>
          <p:cNvPr id="3" name="Content Placeholder 2"/>
          <p:cNvSpPr>
            <a:spLocks noGrp="1"/>
          </p:cNvSpPr>
          <p:nvPr>
            <p:ph idx="1"/>
          </p:nvPr>
        </p:nvSpPr>
        <p:spPr/>
        <p:txBody>
          <a:bodyPr/>
          <a:lstStyle/>
          <a:p>
            <a:r>
              <a:rPr lang="en-US" dirty="0" smtClean="0"/>
              <a:t>Buffalo Restoration uses geophysical mapping equipment to locate and map surface and sub-surface metal </a:t>
            </a:r>
            <a:r>
              <a:rPr lang="en-US" dirty="0" smtClean="0"/>
              <a:t>items.</a:t>
            </a:r>
            <a:endParaRPr lang="en-US" dirty="0" smtClean="0"/>
          </a:p>
          <a:p>
            <a:r>
              <a:rPr lang="en-US" dirty="0" smtClean="0"/>
              <a:t>Locations of metal anomalies (potential munitions or explosives of concern, or “</a:t>
            </a:r>
            <a:r>
              <a:rPr lang="en-US" dirty="0" err="1" smtClean="0"/>
              <a:t>MEC</a:t>
            </a:r>
            <a:r>
              <a:rPr lang="en-US" dirty="0" smtClean="0"/>
              <a:t>”) are identified for appropriate excavation, identification/classification, treatment/detonation as necessary, and disposal.</a:t>
            </a:r>
          </a:p>
          <a:p>
            <a:r>
              <a:rPr lang="en-US" dirty="0" smtClean="0"/>
              <a:t>Quality control is assured by </a:t>
            </a:r>
            <a:r>
              <a:rPr lang="en-US" dirty="0" err="1" smtClean="0"/>
              <a:t>geophysically</a:t>
            </a:r>
            <a:r>
              <a:rPr lang="en-US" dirty="0" smtClean="0"/>
              <a:t> re-mapping randomly selected areas throughout the course of Buffalo Restoration work, to assure that equipment is accurately detecting subsurface anomalies.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7863" y="4359735"/>
            <a:ext cx="2446020" cy="155448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6876" y="4359735"/>
            <a:ext cx="2686050" cy="1528763"/>
          </a:xfrm>
          <a:prstGeom prst="rect">
            <a:avLst/>
          </a:prstGeom>
        </p:spPr>
      </p:pic>
    </p:spTree>
    <p:extLst>
      <p:ext uri="{BB962C8B-B14F-4D97-AF65-F5344CB8AC3E}">
        <p14:creationId xmlns:p14="http://schemas.microsoft.com/office/powerpoint/2010/main" val="35323926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715"/>
            <a:ext cx="8229600" cy="685800"/>
          </a:xfrm>
        </p:spPr>
        <p:txBody>
          <a:bodyPr>
            <a:normAutofit fontScale="90000"/>
          </a:bodyPr>
          <a:lstStyle/>
          <a:p>
            <a:r>
              <a:rPr lang="en-US" dirty="0" smtClean="0"/>
              <a:t>CHARACTERIZATION, TREATMENT/DETONATION AND DISPOSAL</a:t>
            </a:r>
            <a:endParaRPr lang="en-US" dirty="0"/>
          </a:p>
        </p:txBody>
      </p:sp>
      <p:pic>
        <p:nvPicPr>
          <p:cNvPr id="4" name="Picture 3"/>
          <p:cNvPicPr/>
          <p:nvPr/>
        </p:nvPicPr>
        <p:blipFill rotWithShape="1">
          <a:blip r:embed="rId2">
            <a:extLst>
              <a:ext uri="{28A0092B-C50C-407E-A947-70E740481C1C}">
                <a14:useLocalDpi xmlns:a14="http://schemas.microsoft.com/office/drawing/2010/main" val="0"/>
              </a:ext>
            </a:extLst>
          </a:blip>
          <a:srcRect l="468" r="15690" b="9539"/>
          <a:stretch/>
        </p:blipFill>
        <p:spPr bwMode="auto">
          <a:xfrm>
            <a:off x="6647142" y="1201466"/>
            <a:ext cx="1961515" cy="1188720"/>
          </a:xfrm>
          <a:prstGeom prst="rect">
            <a:avLst/>
          </a:prstGeom>
          <a:noFill/>
          <a:ln>
            <a:noFill/>
          </a:ln>
          <a:extLst>
            <a:ext uri="{53640926-AAD7-44D8-BBD7-CCE9431645EC}">
              <a14:shadowObscured xmlns:a14="http://schemas.microsoft.com/office/drawing/2010/main"/>
            </a:ext>
          </a:extLst>
        </p:spPr>
      </p:pic>
      <p:sp>
        <p:nvSpPr>
          <p:cNvPr id="3" name="Content Placeholder 2"/>
          <p:cNvSpPr>
            <a:spLocks noGrp="1"/>
          </p:cNvSpPr>
          <p:nvPr>
            <p:ph idx="1"/>
          </p:nvPr>
        </p:nvSpPr>
        <p:spPr>
          <a:xfrm>
            <a:off x="628650" y="1355579"/>
            <a:ext cx="7886700" cy="5257800"/>
          </a:xfrm>
        </p:spPr>
        <p:txBody>
          <a:bodyPr>
            <a:normAutofit lnSpcReduction="10000"/>
          </a:bodyPr>
          <a:lstStyle/>
          <a:p>
            <a:r>
              <a:rPr lang="en-US" dirty="0" smtClean="0"/>
              <a:t>Technicians identify anomaly items for removal.</a:t>
            </a:r>
          </a:p>
          <a:p>
            <a:pPr>
              <a:spcAft>
                <a:spcPts val="0"/>
              </a:spcAft>
            </a:pPr>
            <a:r>
              <a:rPr lang="en-US" dirty="0" smtClean="0"/>
              <a:t>Intrusive Team inspects/characterizes each </a:t>
            </a:r>
            <a:r>
              <a:rPr lang="en-US" dirty="0" smtClean="0"/>
              <a:t>anomaly</a:t>
            </a:r>
          </a:p>
          <a:p>
            <a:pPr marL="0" indent="0">
              <a:spcBef>
                <a:spcPts val="0"/>
              </a:spcBef>
              <a:buNone/>
            </a:pPr>
            <a:r>
              <a:rPr lang="en-US" dirty="0"/>
              <a:t> </a:t>
            </a:r>
            <a:r>
              <a:rPr lang="en-US" dirty="0" smtClean="0"/>
              <a:t> </a:t>
            </a:r>
            <a:r>
              <a:rPr lang="en-US" dirty="0" smtClean="0"/>
              <a:t> </a:t>
            </a:r>
            <a:r>
              <a:rPr lang="en-US" dirty="0" smtClean="0"/>
              <a:t>item.</a:t>
            </a:r>
          </a:p>
          <a:p>
            <a:r>
              <a:rPr lang="en-US" dirty="0" smtClean="0"/>
              <a:t>Detonation of anomalies identified as </a:t>
            </a:r>
            <a:r>
              <a:rPr lang="en-US" dirty="0" err="1" smtClean="0"/>
              <a:t>MEC</a:t>
            </a:r>
            <a:r>
              <a:rPr lang="en-US" dirty="0" smtClean="0"/>
              <a:t> will be conducted in accordance with requirements of the </a:t>
            </a:r>
            <a:r>
              <a:rPr lang="en-US" dirty="0" err="1" smtClean="0"/>
              <a:t>FDEP</a:t>
            </a:r>
            <a:r>
              <a:rPr lang="en-US" dirty="0" smtClean="0"/>
              <a:t>-approved </a:t>
            </a:r>
            <a:r>
              <a:rPr lang="en-US" dirty="0" err="1" smtClean="0"/>
              <a:t>VCO</a:t>
            </a:r>
            <a:r>
              <a:rPr lang="en-US" dirty="0" smtClean="0"/>
              <a:t> and 62-730.320, F.A.C.</a:t>
            </a:r>
          </a:p>
          <a:p>
            <a:r>
              <a:rPr lang="en-US" dirty="0" smtClean="0"/>
              <a:t>Planned detonation will be scheduled at noon on Thursdays, unless weather requires postponing until noon on Friday.</a:t>
            </a:r>
          </a:p>
          <a:p>
            <a:r>
              <a:rPr lang="en-US" dirty="0" smtClean="0"/>
              <a:t>Anomalies classified as </a:t>
            </a:r>
            <a:r>
              <a:rPr lang="en-US" dirty="0" err="1" smtClean="0"/>
              <a:t>MEC</a:t>
            </a:r>
            <a:r>
              <a:rPr lang="en-US" dirty="0" smtClean="0"/>
              <a:t> which are not safe to move may be detonated where they are discovered (</a:t>
            </a:r>
            <a:r>
              <a:rPr lang="en-US" dirty="0" err="1" smtClean="0"/>
              <a:t>BIP</a:t>
            </a:r>
            <a:r>
              <a:rPr lang="en-US" dirty="0" smtClean="0"/>
              <a:t>).  Such detonation events may, of necessity, be conducted at times other than the regularly scheduled times.</a:t>
            </a:r>
          </a:p>
          <a:p>
            <a:r>
              <a:rPr lang="en-US" dirty="0" smtClean="0"/>
              <a:t>Notice of any necessary </a:t>
            </a:r>
            <a:r>
              <a:rPr lang="en-US" dirty="0" err="1" smtClean="0"/>
              <a:t>BIP</a:t>
            </a:r>
            <a:r>
              <a:rPr lang="en-US" dirty="0" smtClean="0"/>
              <a:t> treatment event will be posted to the Project website as soon as possible.</a:t>
            </a:r>
          </a:p>
          <a:p>
            <a:r>
              <a:rPr lang="en-US" dirty="0" smtClean="0"/>
              <a:t>All detonation events will be strictly managed to minimize off-site noise or ground vibration.</a:t>
            </a:r>
            <a:endParaRPr lang="en-US" dirty="0"/>
          </a:p>
        </p:txBody>
      </p:sp>
    </p:spTree>
    <p:extLst>
      <p:ext uri="{BB962C8B-B14F-4D97-AF65-F5344CB8AC3E}">
        <p14:creationId xmlns:p14="http://schemas.microsoft.com/office/powerpoint/2010/main" val="41775630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382"/>
            <a:ext cx="8229600" cy="685800"/>
          </a:xfrm>
        </p:spPr>
        <p:txBody>
          <a:bodyPr>
            <a:normAutofit fontScale="90000"/>
          </a:bodyPr>
          <a:lstStyle/>
          <a:p>
            <a:r>
              <a:rPr lang="en-US" dirty="0" smtClean="0"/>
              <a:t>PROJECT ENVIRONMENTAL SAMPLING PLAN COMPLIANCE</a:t>
            </a:r>
            <a:endParaRPr lang="en-US" dirty="0"/>
          </a:p>
        </p:txBody>
      </p:sp>
      <p:sp>
        <p:nvSpPr>
          <p:cNvPr id="3" name="Content Placeholder 2"/>
          <p:cNvSpPr>
            <a:spLocks noGrp="1"/>
          </p:cNvSpPr>
          <p:nvPr>
            <p:ph idx="1"/>
          </p:nvPr>
        </p:nvSpPr>
        <p:spPr>
          <a:xfrm>
            <a:off x="628650" y="898368"/>
            <a:ext cx="7886700" cy="5257800"/>
          </a:xfrm>
        </p:spPr>
        <p:txBody>
          <a:bodyPr/>
          <a:lstStyle/>
          <a:p>
            <a:endParaRPr lang="en-US" dirty="0" smtClean="0"/>
          </a:p>
          <a:p>
            <a:r>
              <a:rPr lang="en-US" dirty="0" smtClean="0"/>
              <a:t>Project Environmental Sampling Plan (ESP) (approved by </a:t>
            </a:r>
            <a:r>
              <a:rPr lang="en-US" dirty="0" err="1" smtClean="0"/>
              <a:t>FDEP</a:t>
            </a:r>
            <a:r>
              <a:rPr lang="en-US" dirty="0" smtClean="0"/>
              <a:t> effective May 2, 2016) provides methodology for sampling collection and data analysis, to establish:</a:t>
            </a:r>
          </a:p>
          <a:p>
            <a:pPr lvl="1">
              <a:buFont typeface="Courier New" panose="02070309020205020404" pitchFamily="49" charset="0"/>
              <a:buChar char="o"/>
            </a:pPr>
            <a:r>
              <a:rPr lang="en-US" dirty="0" smtClean="0"/>
              <a:t>Background concentrations for </a:t>
            </a:r>
            <a:r>
              <a:rPr lang="en-US" dirty="0" err="1" smtClean="0"/>
              <a:t>FDEP</a:t>
            </a:r>
            <a:r>
              <a:rPr lang="en-US" dirty="0" smtClean="0"/>
              <a:t>-identified contaminants of concern (</a:t>
            </a:r>
            <a:r>
              <a:rPr lang="en-US" dirty="0" err="1" smtClean="0"/>
              <a:t>COC</a:t>
            </a:r>
            <a:r>
              <a:rPr lang="en-US" dirty="0" smtClean="0"/>
              <a:t>).</a:t>
            </a:r>
          </a:p>
          <a:p>
            <a:pPr lvl="1">
              <a:buFont typeface="Courier New" panose="02070309020205020404" pitchFamily="49" charset="0"/>
              <a:buChar char="o"/>
            </a:pPr>
            <a:r>
              <a:rPr lang="en-US" dirty="0" smtClean="0"/>
              <a:t>Evaluation criteria for all relevant media (groundwater, sediments, surface water, and soils) potentially contaminated by </a:t>
            </a:r>
            <a:r>
              <a:rPr lang="en-US" dirty="0" err="1" smtClean="0"/>
              <a:t>MEC</a:t>
            </a:r>
            <a:r>
              <a:rPr lang="en-US" dirty="0" smtClean="0"/>
              <a:t> or the detection/extraction process.</a:t>
            </a:r>
          </a:p>
          <a:p>
            <a:pPr lvl="1">
              <a:buFont typeface="Courier New" panose="02070309020205020404" pitchFamily="49" charset="0"/>
              <a:buChar char="o"/>
            </a:pPr>
            <a:r>
              <a:rPr lang="en-US" dirty="0" smtClean="0"/>
              <a:t>Decontamination “action levels” for all identified </a:t>
            </a:r>
            <a:r>
              <a:rPr lang="en-US" dirty="0" err="1" smtClean="0"/>
              <a:t>COCs</a:t>
            </a:r>
            <a:r>
              <a:rPr lang="en-US" dirty="0" smtClean="0"/>
              <a:t>.</a:t>
            </a:r>
          </a:p>
          <a:p>
            <a:pPr lvl="1">
              <a:buFont typeface="Courier New" panose="02070309020205020404" pitchFamily="49" charset="0"/>
              <a:buChar char="o"/>
            </a:pPr>
            <a:r>
              <a:rPr lang="en-US" dirty="0" smtClean="0"/>
              <a:t>Requirements for reporting to and coordination with </a:t>
            </a:r>
            <a:r>
              <a:rPr lang="en-US" dirty="0" err="1" smtClean="0"/>
              <a:t>FDEP</a:t>
            </a:r>
            <a:r>
              <a:rPr lang="en-US" dirty="0" smtClean="0"/>
              <a:t>.</a:t>
            </a:r>
          </a:p>
          <a:p>
            <a:r>
              <a:rPr lang="en-US" dirty="0" smtClean="0"/>
              <a:t>Buffalo will comply with all ESP requirements, and compile all compliance documentation in periodic Area Specific Completion Reports.</a:t>
            </a:r>
            <a:endParaRPr lang="en-US" dirty="0"/>
          </a:p>
        </p:txBody>
      </p:sp>
    </p:spTree>
    <p:extLst>
      <p:ext uri="{BB962C8B-B14F-4D97-AF65-F5344CB8AC3E}">
        <p14:creationId xmlns:p14="http://schemas.microsoft.com/office/powerpoint/2010/main" val="26592922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COMPLETION REPORTING</a:t>
            </a:r>
            <a:endParaRPr lang="en-US" dirty="0"/>
          </a:p>
        </p:txBody>
      </p:sp>
      <p:sp>
        <p:nvSpPr>
          <p:cNvPr id="3" name="Content Placeholder 2"/>
          <p:cNvSpPr>
            <a:spLocks noGrp="1"/>
          </p:cNvSpPr>
          <p:nvPr>
            <p:ph idx="1"/>
          </p:nvPr>
        </p:nvSpPr>
        <p:spPr/>
        <p:txBody>
          <a:bodyPr/>
          <a:lstStyle/>
          <a:p>
            <a:r>
              <a:rPr lang="en-US" smtClean="0"/>
              <a:t>Throughout the project as sectors are completed, Area Specific Completion Reports will be submitted to the FDEP for review and approval.  Upon the completion of all sectors, a Final Completion Report will be submitted for final FDEP approval.  Upon completion of all approved MEC remediation and Site Rehabilitation work, and acceptance of Owner’s proof of purchase for all required mitigation credits, FDEP will issue its No Further Action determination for the Vista Park Site.</a:t>
            </a:r>
            <a:endParaRPr lang="en-US" dirty="0"/>
          </a:p>
        </p:txBody>
      </p:sp>
    </p:spTree>
    <p:extLst>
      <p:ext uri="{BB962C8B-B14F-4D97-AF65-F5344CB8AC3E}">
        <p14:creationId xmlns:p14="http://schemas.microsoft.com/office/powerpoint/2010/main" val="12757818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67103" y="984092"/>
            <a:ext cx="5209794" cy="5693093"/>
          </a:xfrm>
          <a:prstGeom prst="rect">
            <a:avLst/>
          </a:prstGeom>
        </p:spPr>
      </p:pic>
      <p:sp>
        <p:nvSpPr>
          <p:cNvPr id="3" name="Title 2"/>
          <p:cNvSpPr>
            <a:spLocks noGrp="1"/>
          </p:cNvSpPr>
          <p:nvPr>
            <p:ph type="title"/>
          </p:nvPr>
        </p:nvSpPr>
        <p:spPr/>
        <p:txBody>
          <a:bodyPr>
            <a:normAutofit fontScale="90000"/>
          </a:bodyPr>
          <a:lstStyle/>
          <a:p>
            <a:r>
              <a:rPr lang="en-US" dirty="0" smtClean="0"/>
              <a:t>Historical images of munitions use on former </a:t>
            </a:r>
            <a:r>
              <a:rPr lang="en-US" dirty="0" err="1" smtClean="0"/>
              <a:t>pinecastle</a:t>
            </a:r>
            <a:r>
              <a:rPr lang="en-US" dirty="0" smtClean="0"/>
              <a:t> jeep range</a:t>
            </a:r>
            <a:endParaRPr lang="en-US" dirty="0"/>
          </a:p>
        </p:txBody>
      </p:sp>
    </p:spTree>
    <p:extLst>
      <p:ext uri="{BB962C8B-B14F-4D97-AF65-F5344CB8AC3E}">
        <p14:creationId xmlns:p14="http://schemas.microsoft.com/office/powerpoint/2010/main" val="35859915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SITE WIDE REMEDIATION PROCESS</a:t>
            </a:r>
            <a:br>
              <a:rPr lang="en-US" smtClean="0"/>
            </a:br>
            <a:r>
              <a:rPr lang="en-US" smtClean="0"/>
              <a:t>SECTOR BY SECTOR</a:t>
            </a:r>
            <a:endParaRPr lang="en-US" dirty="0"/>
          </a:p>
        </p:txBody>
      </p:sp>
      <p:pic>
        <p:nvPicPr>
          <p:cNvPr id="7" name="Content Placeholder 6"/>
          <p:cNvPicPr>
            <a:picLocks noGrp="1" noChangeAspect="1"/>
          </p:cNvPicPr>
          <p:nvPr>
            <p:ph idx="1"/>
          </p:nvPr>
        </p:nvPicPr>
        <p:blipFill>
          <a:blip r:embed="rId2"/>
          <a:stretch>
            <a:fillRect/>
          </a:stretch>
        </p:blipFill>
        <p:spPr>
          <a:xfrm>
            <a:off x="2157413" y="908177"/>
            <a:ext cx="4829175" cy="5899023"/>
          </a:xfrm>
        </p:spPr>
      </p:pic>
    </p:spTree>
    <p:extLst>
      <p:ext uri="{BB962C8B-B14F-4D97-AF65-F5344CB8AC3E}">
        <p14:creationId xmlns:p14="http://schemas.microsoft.com/office/powerpoint/2010/main" val="37547798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2530"/>
            <a:ext cx="7886700" cy="685800"/>
          </a:xfrm>
        </p:spPr>
        <p:txBody>
          <a:bodyPr/>
          <a:lstStyle/>
          <a:p>
            <a:r>
              <a:rPr lang="en-US" dirty="0"/>
              <a:t>SITE WIDE POST-REMEDIATION</a:t>
            </a:r>
          </a:p>
        </p:txBody>
      </p:sp>
      <p:pic>
        <p:nvPicPr>
          <p:cNvPr id="4" name="Content Placeholder 3"/>
          <p:cNvPicPr>
            <a:picLocks noGrp="1" noChangeAspect="1"/>
          </p:cNvPicPr>
          <p:nvPr>
            <p:ph idx="1"/>
          </p:nvPr>
        </p:nvPicPr>
        <p:blipFill>
          <a:blip r:embed="rId2"/>
          <a:stretch>
            <a:fillRect/>
          </a:stretch>
        </p:blipFill>
        <p:spPr>
          <a:xfrm>
            <a:off x="3272552" y="745331"/>
            <a:ext cx="2598896" cy="6112669"/>
          </a:xfrm>
          <a:prstGeom prst="rect">
            <a:avLst/>
          </a:prstGeom>
        </p:spPr>
      </p:pic>
    </p:spTree>
    <p:extLst>
      <p:ext uri="{BB962C8B-B14F-4D97-AF65-F5344CB8AC3E}">
        <p14:creationId xmlns:p14="http://schemas.microsoft.com/office/powerpoint/2010/main" val="21104029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FOR PROJECT INFORMATION AND UPDATES VISIT WWW.VISTAPARK.INFO</a:t>
            </a:r>
            <a:br>
              <a:rPr lang="en-US" dirty="0" smtClean="0"/>
            </a:br>
            <a:r>
              <a:rPr lang="en-US" dirty="0" smtClean="0"/>
              <a:t/>
            </a:r>
            <a:br>
              <a:rPr lang="en-US" dirty="0" smtClean="0"/>
            </a:br>
            <a:r>
              <a:rPr lang="en-US" dirty="0" smtClean="0"/>
              <a:t/>
            </a:r>
            <a:br>
              <a:rPr lang="en-US" dirty="0" smtClean="0"/>
            </a:br>
            <a:r>
              <a:rPr lang="en-US" dirty="0" smtClean="0"/>
              <a:t>Thank you for your interest and participation</a:t>
            </a:r>
            <a:endParaRPr lang="en-US" dirty="0"/>
          </a:p>
        </p:txBody>
      </p:sp>
    </p:spTree>
    <p:extLst>
      <p:ext uri="{BB962C8B-B14F-4D97-AF65-F5344CB8AC3E}">
        <p14:creationId xmlns:p14="http://schemas.microsoft.com/office/powerpoint/2010/main" val="14519998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cap="all" dirty="0"/>
              <a:t>Vista Park Site Marked With Munitions Remediation Sectors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3451" y="982663"/>
            <a:ext cx="7837097" cy="5257800"/>
          </a:xfrm>
        </p:spPr>
      </p:pic>
    </p:spTree>
    <p:extLst>
      <p:ext uri="{BB962C8B-B14F-4D97-AF65-F5344CB8AC3E}">
        <p14:creationId xmlns:p14="http://schemas.microsoft.com/office/powerpoint/2010/main" val="36570065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4960" y="2002632"/>
            <a:ext cx="8514080" cy="2852737"/>
          </a:xfrm>
        </p:spPr>
        <p:txBody>
          <a:bodyPr>
            <a:normAutofit fontScale="90000"/>
          </a:bodyPr>
          <a:lstStyle/>
          <a:p>
            <a:r>
              <a:rPr lang="en-US" dirty="0" smtClean="0"/>
              <a:t>VISTA PARK REMEDIATION:  RESOLVING WWII-ERA ENVIRONMENTAL CONTAMINATION</a:t>
            </a:r>
            <a:br>
              <a:rPr lang="en-US" dirty="0" smtClean="0"/>
            </a:br>
            <a:r>
              <a:rPr lang="en-US" dirty="0" smtClean="0"/>
              <a:t> AND PUBLIC SAFETY RISKS</a:t>
            </a:r>
            <a:endParaRPr lang="en-US" dirty="0"/>
          </a:p>
        </p:txBody>
      </p:sp>
      <p:sp>
        <p:nvSpPr>
          <p:cNvPr id="3" name="Subtitle 5"/>
          <p:cNvSpPr txBox="1">
            <a:spLocks/>
          </p:cNvSpPr>
          <p:nvPr/>
        </p:nvSpPr>
        <p:spPr>
          <a:xfrm>
            <a:off x="527594" y="4929280"/>
            <a:ext cx="8229600" cy="342900"/>
          </a:xfrm>
          <a:prstGeom prst="rect">
            <a:avLst/>
          </a:prstGeom>
          <a:solidFill>
            <a:srgbClr val="DFE4DA"/>
          </a:solidFill>
        </p:spPr>
        <p:txBody>
          <a:bodyPr vert="horz" lIns="68580" tIns="34290" rIns="68580" bIns="34290" rtlCol="0" anchor="ctr">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250" dirty="0"/>
          </a:p>
        </p:txBody>
      </p:sp>
      <p:sp>
        <p:nvSpPr>
          <p:cNvPr id="5" name="Subtitle 5"/>
          <p:cNvSpPr txBox="1">
            <a:spLocks/>
          </p:cNvSpPr>
          <p:nvPr/>
        </p:nvSpPr>
        <p:spPr>
          <a:xfrm>
            <a:off x="527594" y="1585821"/>
            <a:ext cx="8229600" cy="342900"/>
          </a:xfrm>
          <a:prstGeom prst="rect">
            <a:avLst/>
          </a:prstGeom>
          <a:solidFill>
            <a:srgbClr val="DFE4DA"/>
          </a:solidFill>
        </p:spPr>
        <p:txBody>
          <a:bodyPr vert="horz" lIns="68580" tIns="34290" rIns="68580" bIns="34290" rtlCol="0" anchor="ctr">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250" dirty="0"/>
          </a:p>
        </p:txBody>
      </p:sp>
    </p:spTree>
    <p:extLst>
      <p:ext uri="{BB962C8B-B14F-4D97-AF65-F5344CB8AC3E}">
        <p14:creationId xmlns:p14="http://schemas.microsoft.com/office/powerpoint/2010/main" val="38769838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WE GOT THERE</a:t>
            </a:r>
            <a:endParaRPr lang="en-US" dirty="0"/>
          </a:p>
        </p:txBody>
      </p:sp>
      <p:sp>
        <p:nvSpPr>
          <p:cNvPr id="3" name="Content Placeholder 2"/>
          <p:cNvSpPr>
            <a:spLocks noGrp="1"/>
          </p:cNvSpPr>
          <p:nvPr>
            <p:ph idx="1"/>
          </p:nvPr>
        </p:nvSpPr>
        <p:spPr/>
        <p:txBody>
          <a:bodyPr/>
          <a:lstStyle/>
          <a:p>
            <a:r>
              <a:rPr lang="en-US" dirty="0" smtClean="0"/>
              <a:t>The contamination stems from military use of the property, part of the former </a:t>
            </a:r>
            <a:r>
              <a:rPr lang="en-US" dirty="0" err="1" smtClean="0"/>
              <a:t>Pinecastle</a:t>
            </a:r>
            <a:r>
              <a:rPr lang="en-US" dirty="0" smtClean="0"/>
              <a:t> Jeep Range, for a variety of munitions training and demonstration exercises during World War II.</a:t>
            </a:r>
          </a:p>
          <a:p>
            <a:r>
              <a:rPr lang="en-US" dirty="0" smtClean="0"/>
              <a:t>In 2007, investigation and studies conducted by the U.S. Army Corps of Engineers (</a:t>
            </a:r>
            <a:r>
              <a:rPr lang="en-US" dirty="0" err="1" smtClean="0"/>
              <a:t>ACOE</a:t>
            </a:r>
            <a:r>
              <a:rPr lang="en-US" dirty="0" smtClean="0"/>
              <a:t>) identified hazards including bomb craters, munitions debris, and soils contaminated with explosive compounds.</a:t>
            </a:r>
          </a:p>
          <a:p>
            <a:r>
              <a:rPr lang="en-US" dirty="0" smtClean="0"/>
              <a:t>The </a:t>
            </a:r>
            <a:r>
              <a:rPr lang="en-US" dirty="0" err="1" smtClean="0"/>
              <a:t>ACOE</a:t>
            </a:r>
            <a:r>
              <a:rPr lang="en-US" dirty="0" smtClean="0"/>
              <a:t> studied the site in 2008, but has not implemented any specific plan to remediate the full site.  The </a:t>
            </a:r>
            <a:r>
              <a:rPr lang="en-US" dirty="0" err="1" smtClean="0"/>
              <a:t>ACOE</a:t>
            </a:r>
            <a:r>
              <a:rPr lang="en-US" dirty="0" smtClean="0"/>
              <a:t> has not committed to a date for remediation of any portion of Vista Park in the foreseeable future.</a:t>
            </a:r>
          </a:p>
          <a:p>
            <a:r>
              <a:rPr lang="en-US" dirty="0" smtClean="0"/>
              <a:t>The Florida Department of Environmental Protection (</a:t>
            </a:r>
            <a:r>
              <a:rPr lang="en-US" dirty="0" err="1" smtClean="0"/>
              <a:t>FDEP</a:t>
            </a:r>
            <a:r>
              <a:rPr lang="en-US" dirty="0" smtClean="0"/>
              <a:t>) approved the Voluntary Cleanup Order (</a:t>
            </a:r>
            <a:r>
              <a:rPr lang="en-US" dirty="0" err="1" smtClean="0"/>
              <a:t>VCO</a:t>
            </a:r>
            <a:r>
              <a:rPr lang="en-US" dirty="0" smtClean="0"/>
              <a:t>) following the owner’s submittal of a detailed plan for the clearance process.</a:t>
            </a:r>
            <a:endParaRPr lang="en-US" dirty="0"/>
          </a:p>
        </p:txBody>
      </p:sp>
    </p:spTree>
    <p:extLst>
      <p:ext uri="{BB962C8B-B14F-4D97-AF65-F5344CB8AC3E}">
        <p14:creationId xmlns:p14="http://schemas.microsoft.com/office/powerpoint/2010/main" val="17802064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What you can expect</a:t>
            </a:r>
            <a:endParaRPr lang="en-US" dirty="0"/>
          </a:p>
        </p:txBody>
      </p:sp>
      <p:sp>
        <p:nvSpPr>
          <p:cNvPr id="3" name="Content Placeholder 2"/>
          <p:cNvSpPr>
            <a:spLocks noGrp="1"/>
          </p:cNvSpPr>
          <p:nvPr>
            <p:ph idx="1"/>
          </p:nvPr>
        </p:nvSpPr>
        <p:spPr/>
        <p:txBody>
          <a:bodyPr/>
          <a:lstStyle/>
          <a:p>
            <a:r>
              <a:rPr lang="en-US" dirty="0" smtClean="0"/>
              <a:t>Neighbors will be fully informed on each primary phase of cleanup activity, so they know what to expect from the clearance process.</a:t>
            </a:r>
          </a:p>
          <a:p>
            <a:r>
              <a:rPr lang="en-US" dirty="0" smtClean="0"/>
              <a:t>State government oversight of the </a:t>
            </a:r>
            <a:r>
              <a:rPr lang="en-US" dirty="0" err="1" smtClean="0"/>
              <a:t>UXO</a:t>
            </a:r>
            <a:r>
              <a:rPr lang="en-US" dirty="0" smtClean="0"/>
              <a:t> Remediation project.  The </a:t>
            </a:r>
            <a:r>
              <a:rPr lang="en-US" dirty="0" err="1" smtClean="0"/>
              <a:t>FDEP</a:t>
            </a:r>
            <a:r>
              <a:rPr lang="en-US" dirty="0" smtClean="0"/>
              <a:t>, through its </a:t>
            </a:r>
            <a:r>
              <a:rPr lang="en-US" dirty="0" err="1" smtClean="0"/>
              <a:t>VCO</a:t>
            </a:r>
            <a:r>
              <a:rPr lang="en-US" dirty="0" smtClean="0"/>
              <a:t>, prescribes strict guidelines for the remediation and restoration process.</a:t>
            </a:r>
          </a:p>
          <a:p>
            <a:r>
              <a:rPr lang="en-US" dirty="0" smtClean="0"/>
              <a:t>Neighbors will see equipment brought in to clear the land, as well as deliveries of scanning devices used to detect subsurface anomalies (potential </a:t>
            </a:r>
            <a:r>
              <a:rPr lang="en-US" dirty="0" err="1" smtClean="0"/>
              <a:t>MEC</a:t>
            </a:r>
            <a:r>
              <a:rPr lang="en-US" dirty="0" smtClean="0"/>
              <a:t>).</a:t>
            </a:r>
          </a:p>
          <a:p>
            <a:r>
              <a:rPr lang="en-US" dirty="0" smtClean="0"/>
              <a:t>Future meetings, so the community can receive updates and provide input on the progress of the remediation efforts.</a:t>
            </a:r>
            <a:endParaRPr lang="en-US" dirty="0"/>
          </a:p>
        </p:txBody>
      </p:sp>
    </p:spTree>
    <p:extLst>
      <p:ext uri="{BB962C8B-B14F-4D97-AF65-F5344CB8AC3E}">
        <p14:creationId xmlns:p14="http://schemas.microsoft.com/office/powerpoint/2010/main" val="18205791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 y="344806"/>
            <a:ext cx="8625840" cy="1005840"/>
          </a:xfrm>
        </p:spPr>
        <p:txBody>
          <a:bodyPr>
            <a:noAutofit/>
          </a:bodyPr>
          <a:lstStyle/>
          <a:p>
            <a:r>
              <a:rPr lang="en-US" sz="2800" dirty="0" smtClean="0"/>
              <a:t>Preliminary Wetland Evaluations Used in Developing the </a:t>
            </a:r>
            <a:r>
              <a:rPr lang="en-US" sz="2800" dirty="0" err="1" smtClean="0"/>
              <a:t>FDEP</a:t>
            </a:r>
            <a:r>
              <a:rPr lang="en-US" sz="2800" dirty="0" smtClean="0"/>
              <a:t> Voluntary Cleanup Order</a:t>
            </a:r>
            <a:endParaRPr lang="en-US" sz="2800" dirty="0"/>
          </a:p>
        </p:txBody>
      </p:sp>
      <p:sp>
        <p:nvSpPr>
          <p:cNvPr id="3" name="Content Placeholder 2"/>
          <p:cNvSpPr>
            <a:spLocks noGrp="1"/>
          </p:cNvSpPr>
          <p:nvPr>
            <p:ph idx="1"/>
          </p:nvPr>
        </p:nvSpPr>
        <p:spPr>
          <a:xfrm>
            <a:off x="628650" y="1435805"/>
            <a:ext cx="7886700" cy="5212080"/>
          </a:xfrm>
        </p:spPr>
        <p:txBody>
          <a:bodyPr/>
          <a:lstStyle/>
          <a:p>
            <a:pPr lvl="0"/>
            <a:r>
              <a:rPr lang="en-US" dirty="0" smtClean="0"/>
              <a:t>Researched historical databases including aerial photography; published wetland maps; USGS topographic surveys</a:t>
            </a:r>
          </a:p>
          <a:p>
            <a:pPr lvl="0"/>
            <a:r>
              <a:rPr lang="en-US" dirty="0" smtClean="0"/>
              <a:t>Field delineated all wetlands and located by Global Positioning System</a:t>
            </a:r>
          </a:p>
          <a:p>
            <a:pPr lvl="0"/>
            <a:r>
              <a:rPr lang="en-US" dirty="0" smtClean="0"/>
              <a:t>Conducted preliminary functional wetland assessments</a:t>
            </a:r>
          </a:p>
          <a:p>
            <a:pPr lvl="0"/>
            <a:r>
              <a:rPr lang="en-US" dirty="0" smtClean="0"/>
              <a:t>Researched listed species databases for potential occurrence of Threatened and/or Endangered wildlife species or Species of Special Concern</a:t>
            </a:r>
          </a:p>
          <a:p>
            <a:pPr lvl="0"/>
            <a:r>
              <a:rPr lang="en-US" dirty="0" smtClean="0"/>
              <a:t>Coordinated with Project Team on techniques for </a:t>
            </a:r>
            <a:r>
              <a:rPr lang="en-US" dirty="0" err="1" smtClean="0"/>
              <a:t>UXO</a:t>
            </a:r>
            <a:r>
              <a:rPr lang="en-US" dirty="0" smtClean="0"/>
              <a:t> (munitions) sampling in wetlands, and post remediation</a:t>
            </a:r>
          </a:p>
          <a:p>
            <a:pPr lvl="0"/>
            <a:r>
              <a:rPr lang="en-US" dirty="0" smtClean="0"/>
              <a:t>Evaluated potential wetland restoration approaches</a:t>
            </a:r>
          </a:p>
          <a:p>
            <a:pPr lvl="0"/>
            <a:r>
              <a:rPr lang="en-US" dirty="0" smtClean="0"/>
              <a:t>Coordinated wetlands evaluations and procedures with Florida Department of Environmental Protection (</a:t>
            </a:r>
            <a:r>
              <a:rPr lang="en-US" dirty="0" err="1" smtClean="0"/>
              <a:t>FDEP</a:t>
            </a:r>
            <a:r>
              <a:rPr lang="en-US" dirty="0" smtClean="0"/>
              <a:t>)</a:t>
            </a:r>
            <a:endParaRPr lang="en-US" dirty="0"/>
          </a:p>
        </p:txBody>
      </p:sp>
    </p:spTree>
    <p:extLst>
      <p:ext uri="{BB962C8B-B14F-4D97-AF65-F5344CB8AC3E}">
        <p14:creationId xmlns:p14="http://schemas.microsoft.com/office/powerpoint/2010/main" val="41604091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723"/>
            <a:ext cx="8229600" cy="914400"/>
          </a:xfrm>
        </p:spPr>
        <p:txBody>
          <a:bodyPr>
            <a:normAutofit fontScale="90000"/>
          </a:bodyPr>
          <a:lstStyle/>
          <a:p>
            <a:r>
              <a:rPr lang="en-US" dirty="0" smtClean="0"/>
              <a:t>Wetland Requirements associated with the </a:t>
            </a:r>
            <a:r>
              <a:rPr lang="en-US" dirty="0" err="1" smtClean="0"/>
              <a:t>FDEP</a:t>
            </a:r>
            <a:r>
              <a:rPr lang="en-US" dirty="0" smtClean="0"/>
              <a:t> Voluntary Cleanup Order</a:t>
            </a:r>
            <a:endParaRPr lang="en-US" dirty="0"/>
          </a:p>
        </p:txBody>
      </p:sp>
      <p:sp>
        <p:nvSpPr>
          <p:cNvPr id="3" name="Content Placeholder 2"/>
          <p:cNvSpPr>
            <a:spLocks noGrp="1"/>
          </p:cNvSpPr>
          <p:nvPr>
            <p:ph idx="1"/>
          </p:nvPr>
        </p:nvSpPr>
        <p:spPr>
          <a:xfrm>
            <a:off x="628650" y="1271187"/>
            <a:ext cx="7886700" cy="5303520"/>
          </a:xfrm>
        </p:spPr>
        <p:txBody>
          <a:bodyPr>
            <a:normAutofit fontScale="92500" lnSpcReduction="10000"/>
          </a:bodyPr>
          <a:lstStyle/>
          <a:p>
            <a:pPr lvl="0"/>
            <a:r>
              <a:rPr lang="en-US" dirty="0" err="1" smtClean="0"/>
              <a:t>FDEP</a:t>
            </a:r>
            <a:r>
              <a:rPr lang="en-US" dirty="0" smtClean="0"/>
              <a:t> site review completed site-wide prior to initiation of work</a:t>
            </a:r>
          </a:p>
          <a:p>
            <a:pPr lvl="0"/>
            <a:r>
              <a:rPr lang="en-US" dirty="0" smtClean="0"/>
              <a:t>Baseline Uniform Mitigation Assessment Method Evaluation (UMAM) &amp; </a:t>
            </a:r>
            <a:r>
              <a:rPr lang="en-US" dirty="0" err="1" smtClean="0"/>
              <a:t>FDEP</a:t>
            </a:r>
            <a:r>
              <a:rPr lang="en-US" dirty="0" smtClean="0"/>
              <a:t> review completed site-wide prior to initiation of work</a:t>
            </a:r>
          </a:p>
          <a:p>
            <a:pPr lvl="0"/>
            <a:r>
              <a:rPr lang="en-US" dirty="0" smtClean="0"/>
              <a:t>UMAM analysis of proposed wetland impact area completed site-wide prior to initiation of work</a:t>
            </a:r>
          </a:p>
          <a:p>
            <a:pPr lvl="0"/>
            <a:r>
              <a:rPr lang="en-US" dirty="0" smtClean="0"/>
              <a:t>100% gopher tortoise survey to be completed by sector and any gopher tortoises will be relocated following Florida Fish and Wildlife Conservation Commission permitting criteria</a:t>
            </a:r>
          </a:p>
          <a:p>
            <a:pPr lvl="0"/>
            <a:r>
              <a:rPr lang="en-US" dirty="0" err="1" smtClean="0"/>
              <a:t>FDEP</a:t>
            </a:r>
            <a:r>
              <a:rPr lang="en-US" dirty="0" smtClean="0"/>
              <a:t> Notice of Commencement to be completed by sector</a:t>
            </a:r>
          </a:p>
          <a:p>
            <a:pPr lvl="0"/>
            <a:r>
              <a:rPr lang="en-US" dirty="0" smtClean="0"/>
              <a:t>Water bird nesting colony survey to be completed by sector</a:t>
            </a:r>
          </a:p>
          <a:p>
            <a:pPr lvl="0"/>
            <a:r>
              <a:rPr lang="en-US" dirty="0" smtClean="0"/>
              <a:t>Florida sandhill crane survey to be completed by sector</a:t>
            </a:r>
          </a:p>
          <a:p>
            <a:pPr lvl="0"/>
            <a:r>
              <a:rPr lang="en-US" dirty="0" err="1" smtClean="0"/>
              <a:t>FDEP</a:t>
            </a:r>
            <a:r>
              <a:rPr lang="en-US" dirty="0" smtClean="0"/>
              <a:t> site review to be completed by sector</a:t>
            </a:r>
          </a:p>
          <a:p>
            <a:pPr lvl="0"/>
            <a:r>
              <a:rPr lang="en-US" dirty="0" err="1" smtClean="0"/>
              <a:t>FDEP</a:t>
            </a:r>
            <a:r>
              <a:rPr lang="en-US" dirty="0" smtClean="0"/>
              <a:t> post-remediation review and mitigation debit analysis to be completed by sector</a:t>
            </a:r>
          </a:p>
          <a:p>
            <a:pPr lvl="0"/>
            <a:r>
              <a:rPr lang="en-US" dirty="0" smtClean="0"/>
              <a:t>Upon issuance of the </a:t>
            </a:r>
            <a:r>
              <a:rPr lang="en-US" dirty="0" err="1" smtClean="0"/>
              <a:t>NFA</a:t>
            </a:r>
            <a:r>
              <a:rPr lang="en-US" dirty="0" smtClean="0"/>
              <a:t> determination, all necessary submittals will be made to obtain issuance of the Site Rehabilitation Completion Order</a:t>
            </a:r>
            <a:endParaRPr lang="en-US" dirty="0"/>
          </a:p>
        </p:txBody>
      </p:sp>
    </p:spTree>
    <p:extLst>
      <p:ext uri="{BB962C8B-B14F-4D97-AF65-F5344CB8AC3E}">
        <p14:creationId xmlns:p14="http://schemas.microsoft.com/office/powerpoint/2010/main" val="37608265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SITE WIDE PRE-REMEDIATION</a:t>
            </a:r>
            <a:endParaRPr lang="en-US" dirty="0"/>
          </a:p>
        </p:txBody>
      </p:sp>
      <p:pic>
        <p:nvPicPr>
          <p:cNvPr id="10" name="Content Placeholder 9"/>
          <p:cNvPicPr>
            <a:picLocks noGrp="1" noChangeAspect="1"/>
          </p:cNvPicPr>
          <p:nvPr>
            <p:ph idx="1"/>
          </p:nvPr>
        </p:nvPicPr>
        <p:blipFill>
          <a:blip r:embed="rId2"/>
          <a:stretch>
            <a:fillRect/>
          </a:stretch>
        </p:blipFill>
        <p:spPr>
          <a:xfrm>
            <a:off x="2180273" y="698659"/>
            <a:ext cx="4517708" cy="6128861"/>
          </a:xfrm>
        </p:spPr>
      </p:pic>
    </p:spTree>
    <p:extLst>
      <p:ext uri="{BB962C8B-B14F-4D97-AF65-F5344CB8AC3E}">
        <p14:creationId xmlns:p14="http://schemas.microsoft.com/office/powerpoint/2010/main" val="397902575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eting Boards">
  <a:themeElements>
    <a:clrScheme name="Custom 16">
      <a:dk1>
        <a:srgbClr val="FFFFFF"/>
      </a:dk1>
      <a:lt1>
        <a:srgbClr val="000000"/>
      </a:lt1>
      <a:dk2>
        <a:srgbClr val="637052"/>
      </a:dk2>
      <a:lt2>
        <a:srgbClr val="000000"/>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0C5AA"/>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Meeting Boards</Template>
  <TotalTime>207</TotalTime>
  <Words>1001</Words>
  <Application>Microsoft Office PowerPoint</Application>
  <PresentationFormat>On-screen Show (4:3)</PresentationFormat>
  <Paragraphs>69</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SimSun</vt:lpstr>
      <vt:lpstr>Arial</vt:lpstr>
      <vt:lpstr>Calibri</vt:lpstr>
      <vt:lpstr>Corbel</vt:lpstr>
      <vt:lpstr>Courier New</vt:lpstr>
      <vt:lpstr>Tahoma</vt:lpstr>
      <vt:lpstr>Meeting Boards</vt:lpstr>
      <vt:lpstr>Vista Park Remediation project update meeting</vt:lpstr>
      <vt:lpstr>Historical images of munitions use on former pinecastle jeep range</vt:lpstr>
      <vt:lpstr>Vista Park Site Marked With Munitions Remediation Sectors</vt:lpstr>
      <vt:lpstr>VISTA PARK REMEDIATION:  RESOLVING WWII-ERA ENVIRONMENTAL CONTAMINATION  AND PUBLIC SAFETY RISKS</vt:lpstr>
      <vt:lpstr>HOW WE GOT THERE</vt:lpstr>
      <vt:lpstr>What you can expect</vt:lpstr>
      <vt:lpstr>Preliminary Wetland Evaluations Used in Developing the FDEP Voluntary Cleanup Order</vt:lpstr>
      <vt:lpstr>Wetland Requirements associated with the FDEP Voluntary Cleanup Order</vt:lpstr>
      <vt:lpstr>SITE WIDE PRE-REMEDIATION</vt:lpstr>
      <vt:lpstr>SITE WIDE REMEDIATION PROCESS SECTOR BY SECTOR</vt:lpstr>
      <vt:lpstr>Vista Park Site Marked With Munitions Remediation Sectors</vt:lpstr>
      <vt:lpstr>SITE WIDE REMEDIATION PROCESS SECTOR BY SECTOR</vt:lpstr>
      <vt:lpstr>SITE WIDE POST-REMEDIATION</vt:lpstr>
      <vt:lpstr>Vista Park UXO Remediation Process</vt:lpstr>
      <vt:lpstr>PROJECT LAYOUT</vt:lpstr>
      <vt:lpstr>ADVANCED DETECTION EQUIPMENT</vt:lpstr>
      <vt:lpstr>CHARACTERIZATION, TREATMENT/DETONATION AND DISPOSAL</vt:lpstr>
      <vt:lpstr>PROJECT ENVIRONMENTAL SAMPLING PLAN COMPLIANCE</vt:lpstr>
      <vt:lpstr>COMPLETION REPORTING</vt:lpstr>
      <vt:lpstr>SITE WIDE REMEDIATION PROCESS SECTOR BY SECTOR</vt:lpstr>
      <vt:lpstr>SITE WIDE POST-REMEDIATION</vt:lpstr>
      <vt:lpstr>FOR PROJECT INFORMATION AND UPDATES VISIT WWW.VISTAPARK.INFO   Thank you for your interest and participation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Vista Park Remediation project update meeting</dc:title>
  <dc:creator>Veronica C. Leavenworth</dc:creator>
  <cp:lastModifiedBy>Veronica C. Leavenworth</cp:lastModifiedBy>
  <cp:revision>35</cp:revision>
  <cp:lastPrinted>2016-05-10T13:59:04Z</cp:lastPrinted>
  <dcterms:created xsi:type="dcterms:W3CDTF">2016-05-09T19:56:04Z</dcterms:created>
  <dcterms:modified xsi:type="dcterms:W3CDTF">2016-05-10T13:59:05Z</dcterms:modified>
</cp:coreProperties>
</file>